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1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uk-UA" sz="4400" b="0" strike="noStrike" spc="-1">
                <a:solidFill>
                  <a:srgbClr val="000000"/>
                </a:solidFill>
                <a:latin typeface="Arial"/>
              </a:rPr>
              <a:t>Для переміщення сторінки клацніть мишею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uk-UA" sz="2000" b="0" strike="noStrike" spc="-1">
                <a:solidFill>
                  <a:srgbClr val="000000"/>
                </a:solidFill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uk-UA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uk-UA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uk-UA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7E087C3D-7826-4ACE-9ED5-5E8B008C365D}" type="slidenum"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uk-UA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3160" cy="3083040"/>
          </a:xfrm>
          <a:prstGeom prst="rect">
            <a:avLst/>
          </a:prstGeom>
          <a:ln w="0">
            <a:noFill/>
          </a:ln>
        </p:spPr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3160" cy="3597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16000" indent="0">
              <a:buNone/>
            </a:pPr>
            <a:endParaRPr lang="uk-UA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68560" cy="455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uk-UA" sz="18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0BB0C75-709A-45B7-B0E2-34A2B325B47D}" type="slidenum">
              <a:rPr lang="uk-UA" sz="1800" b="0" strike="noStrike" spc="-1">
                <a:solidFill>
                  <a:srgbClr val="000000"/>
                </a:solidFill>
                <a:latin typeface="Times New Roman"/>
              </a:rPr>
              <a:t>11</a:t>
            </a:fld>
            <a:endParaRPr lang="uk-UA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0880" y="685800"/>
            <a:ext cx="6092640" cy="3425760"/>
          </a:xfrm>
          <a:prstGeom prst="rect">
            <a:avLst/>
          </a:prstGeom>
          <a:ln w="0">
            <a:noFill/>
          </a:ln>
        </p:spPr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3160" cy="3597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16000" indent="0">
              <a:buNone/>
            </a:pPr>
            <a:endParaRPr lang="uk-UA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sldNum" idx="8"/>
          </p:nvPr>
        </p:nvSpPr>
        <p:spPr>
          <a:xfrm>
            <a:off x="3884760" y="8685360"/>
            <a:ext cx="2968560" cy="455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E03715EA-461F-4038-9204-BEAA6EA98596}" type="slidenum">
              <a:rPr lang="ru-RU" sz="1400" b="0" strike="noStrike" spc="-1">
                <a:solidFill>
                  <a:srgbClr val="000000"/>
                </a:solidFill>
                <a:latin typeface="Arial"/>
                <a:ea typeface="Arial"/>
              </a:rPr>
              <a:t>16</a:t>
            </a:fld>
            <a:endParaRPr lang="uk-UA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80880" y="685800"/>
            <a:ext cx="6092640" cy="3425760"/>
          </a:xfrm>
          <a:prstGeom prst="rect">
            <a:avLst/>
          </a:prstGeom>
          <a:ln w="0">
            <a:noFill/>
          </a:ln>
        </p:spPr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3160" cy="3597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16000" indent="0">
              <a:buNone/>
            </a:pPr>
            <a:endParaRPr lang="uk-UA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sldNum" idx="9"/>
          </p:nvPr>
        </p:nvSpPr>
        <p:spPr>
          <a:xfrm>
            <a:off x="3884760" y="8685360"/>
            <a:ext cx="2968560" cy="455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1C86520-399C-4CD8-8DAF-7832371A6C9F}" type="slidenum">
              <a:rPr lang="ru-RU" sz="1400" b="0" strike="noStrike" spc="-1">
                <a:solidFill>
                  <a:srgbClr val="000000"/>
                </a:solidFill>
                <a:latin typeface="Arial"/>
                <a:ea typeface="Arial"/>
              </a:rPr>
              <a:t>17</a:t>
            </a:fld>
            <a:endParaRPr lang="uk-UA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B799334-ACE0-4919-878E-CF166C75260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7CA6CAB-0047-418B-9E58-15D259D6C209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08804EB-118E-4742-9FC8-88DCACACF199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58B9D62-D36A-4E7C-B568-F29DC6023A35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F9E1554-1527-4D46-A856-ABE223D2E8BD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E524385-312D-4A41-A562-40C72793B5F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7FAE931-095A-4BFC-85A5-679C9C3BD167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FE7B4DA-504C-4A5F-B238-2851B841A57E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454160D-F0F2-401F-BC27-0C3528A0AF15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EC3D275-9959-4556-80BD-599089537E9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13D9CF4-848E-4447-8784-83303FE0970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uk-UA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9EF11F5-DC75-40AE-BD12-C37C80CC590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15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&lt;нижній колонтитул&gt;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uk-UA" sz="1200" b="0" strike="noStrike" spc="-1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6F55951-CB55-4B49-85E8-D03C8AA53223}" type="slidenum">
              <a:rPr lang="uk-UA" sz="1200" b="0" strike="noStrike" spc="-1">
                <a:solidFill>
                  <a:srgbClr val="888888"/>
                </a:solidFill>
                <a:latin typeface="Calibri"/>
                <a:ea typeface="Calibri"/>
              </a:rPr>
              <a:t>‹#›</a:t>
            </a:fld>
            <a:endParaRPr lang="uk-UA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399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</a:rPr>
              <a:t>&lt;дата/час&gt;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uk-UA" sz="4400" b="0" strike="noStrike" spc="-1">
                <a:solidFill>
                  <a:srgbClr val="000000"/>
                </a:solidFill>
                <a:latin typeface="Arial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3200" b="0" strike="noStrike" spc="-1">
                <a:solidFill>
                  <a:srgbClr val="000000"/>
                </a:solidFill>
                <a:latin typeface="Arial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800" b="0" strike="noStrike" spc="-1">
                <a:solidFill>
                  <a:srgbClr val="000000"/>
                </a:solidFill>
                <a:latin typeface="Arial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400" b="0" strike="noStrike" spc="-1">
                <a:solidFill>
                  <a:srgbClr val="000000"/>
                </a:solidFill>
                <a:latin typeface="Arial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uk-UA" sz="2000" b="0" strike="noStrike" spc="-1">
                <a:solidFill>
                  <a:srgbClr val="000000"/>
                </a:solidFill>
                <a:latin typeface="Arial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strike="noStrike" spc="-1">
                <a:solidFill>
                  <a:srgbClr val="000000"/>
                </a:solidFill>
                <a:latin typeface="Arial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strike="noStrike" spc="-1">
                <a:solidFill>
                  <a:srgbClr val="000000"/>
                </a:solidFill>
                <a:latin typeface="Arial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uk-UA" sz="2000" b="0" strike="noStrike" spc="-1">
                <a:solidFill>
                  <a:srgbClr val="000000"/>
                </a:solidFill>
                <a:latin typeface="Arial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czo.gov.ua/verify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radnuk.com.ua/voiennyj-stan/ohliad-zmin-iaki-vidbulysia-u-zv-iazku-z-ukhvalenniam-nakazu-dp-prozorro-vid-20-10-2022-25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Прямоугольник 46"/>
          <p:cNvSpPr/>
          <p:nvPr/>
        </p:nvSpPr>
        <p:spPr>
          <a:xfrm>
            <a:off x="499320" y="900000"/>
            <a:ext cx="11266560" cy="144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uk-UA" sz="2600" b="0" u="sng" strike="noStrike" spc="-1">
                <a:solidFill>
                  <a:srgbClr val="000000"/>
                </a:solidFill>
                <a:uFillTx/>
                <a:latin typeface="Times New Roman"/>
              </a:rPr>
              <a:t>Тема вебінару: </a:t>
            </a:r>
            <a:endParaRPr lang="uk-UA" sz="26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uk-UA" sz="2600" b="1" u="sng" strike="noStrike" spc="-1">
                <a:solidFill>
                  <a:srgbClr val="000000"/>
                </a:solidFill>
                <a:uFillTx/>
                <a:latin typeface="Times New Roman"/>
              </a:rPr>
              <a:t>«Публічні закупівлі. Prozorro Market: швидкий та легкий спосіб продажів державі без обтяжливих тендерних процедур».</a:t>
            </a:r>
            <a:r>
              <a:rPr lang="uk-UA" sz="2600" b="0" u="sng" strike="noStrike" spc="-1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lang="uk-UA" sz="26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uk-UA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0" y="2294640"/>
            <a:ext cx="12145680" cy="2326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uk-UA" sz="2400" b="0" strike="noStrike" spc="-1">
                <a:solidFill>
                  <a:srgbClr val="000000"/>
                </a:solidFill>
                <a:latin typeface="Times New Roman"/>
              </a:rPr>
              <a:t>Спікери:</a:t>
            </a:r>
            <a:endParaRPr lang="uk-UA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uk-UA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z="2400" b="1" strike="noStrike" spc="-1">
                <a:solidFill>
                  <a:srgbClr val="000000"/>
                </a:solidFill>
                <a:latin typeface="Times New Roman"/>
              </a:rPr>
              <a:t>Юлія Мозгова</a:t>
            </a:r>
            <a:r>
              <a:rPr lang="uk-UA" sz="2400" b="0" strike="noStrike" spc="-1">
                <a:solidFill>
                  <a:srgbClr val="000000"/>
                </a:solidFill>
                <a:latin typeface="Times New Roman"/>
              </a:rPr>
              <a:t> - спеціаліст Чернігівської ТПП з розвитку електронних тендерних закупівель </a:t>
            </a:r>
            <a:endParaRPr lang="uk-UA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uk-UA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z="2400" b="1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Ігор Архипенко -</a:t>
            </a:r>
            <a:r>
              <a:rPr lang="uk-UA" sz="24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комерційний директор електронного майданчика Е-Tender</a:t>
            </a:r>
            <a:endParaRPr lang="uk-UA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uk-UA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uk-UA" sz="22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/>
          </p:nvPr>
        </p:nvSpPr>
        <p:spPr>
          <a:xfrm>
            <a:off x="838080" y="1825560"/>
            <a:ext cx="10512360" cy="4348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81111" lnSpcReduction="10000"/>
          </a:bodyPr>
          <a:lstStyle/>
          <a:p>
            <a:pPr marL="114480" indent="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2800" b="0" strike="noStrike" spc="-1">
                <a:solidFill>
                  <a:schemeClr val="dk1"/>
                </a:solidFill>
                <a:latin typeface="Calibri"/>
                <a:ea typeface="Calibri"/>
              </a:rPr>
              <a:t> </a:t>
            </a:r>
            <a:r>
              <a:rPr lang="ru-RU" sz="2800" b="0" strike="noStrike" spc="-1">
                <a:solidFill>
                  <a:schemeClr val="dk1"/>
                </a:solidFill>
                <a:latin typeface="Times New Roman"/>
                <a:ea typeface="Calibri"/>
              </a:rPr>
              <a:t>Щоб брати участь у торгах, необхідно після подання пропозиції та оплати - підписати пропозицію УЕП/КЕП (уважно звертайте увагу на вимогу замовника - КЕП або УЕП). Перевіряємо підписи на порталі </a:t>
            </a:r>
            <a:r>
              <a:rPr lang="ru-RU" sz="2800" b="0" u="sng" strike="noStrike" spc="-1">
                <a:solidFill>
                  <a:schemeClr val="dk1"/>
                </a:solidFill>
                <a:uFillTx/>
                <a:latin typeface="Times New Roman"/>
                <a:ea typeface="Calibri"/>
                <a:hlinkClick r:id="rId2"/>
              </a:rPr>
              <a:t>https://czo.gov.ua/verify</a:t>
            </a:r>
            <a:endParaRPr lang="uk-UA" sz="2800" b="0" strike="noStrike" spc="-1">
              <a:solidFill>
                <a:srgbClr val="000000"/>
              </a:solidFill>
              <a:latin typeface="Arial"/>
            </a:endParaRPr>
          </a:p>
          <a:p>
            <a:pPr marL="114480" indent="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2800" b="0" strike="noStrike" spc="-1">
                <a:solidFill>
                  <a:schemeClr val="dk1"/>
                </a:solidFill>
                <a:latin typeface="Times New Roman"/>
                <a:ea typeface="Calibri"/>
              </a:rPr>
              <a:t>Порада: Рекомендовано одразу отримувати КЕП.</a:t>
            </a:r>
            <a:endParaRPr lang="uk-UA" sz="2800" b="0" strike="noStrike" spc="-1">
              <a:solidFill>
                <a:srgbClr val="000000"/>
              </a:solidFill>
              <a:latin typeface="Arial"/>
            </a:endParaRPr>
          </a:p>
          <a:p>
            <a:pPr marL="114480" indent="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uk-UA" sz="2800" b="0" strike="noStrike" spc="-1">
              <a:solidFill>
                <a:srgbClr val="000000"/>
              </a:solidFill>
              <a:latin typeface="Arial"/>
            </a:endParaRPr>
          </a:p>
          <a:p>
            <a:pPr marL="114480" indent="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2800" b="0" strike="noStrike" spc="-1">
                <a:solidFill>
                  <a:schemeClr val="dk1"/>
                </a:solidFill>
                <a:latin typeface="Times New Roman"/>
                <a:ea typeface="Calibri"/>
              </a:rPr>
              <a:t>Отримати УЕП/КЕП можна у кілька способів:</a:t>
            </a:r>
            <a:endParaRPr lang="uk-UA" sz="2800" b="0" strike="noStrike" spc="-1">
              <a:solidFill>
                <a:srgbClr val="000000"/>
              </a:solidFill>
              <a:latin typeface="Arial"/>
            </a:endParaRPr>
          </a:p>
          <a:p>
            <a:pPr marL="114480" indent="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2800" b="0" strike="noStrike" spc="-1">
                <a:solidFill>
                  <a:schemeClr val="dk1"/>
                </a:solidFill>
                <a:latin typeface="Times New Roman"/>
                <a:ea typeface="Calibri"/>
              </a:rPr>
              <a:t>У ДФС.</a:t>
            </a:r>
            <a:endParaRPr lang="uk-UA" sz="2800" b="0" strike="noStrike" spc="-1">
              <a:solidFill>
                <a:srgbClr val="000000"/>
              </a:solidFill>
              <a:latin typeface="Arial"/>
            </a:endParaRPr>
          </a:p>
          <a:p>
            <a:pPr marL="114480" indent="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2800" b="0" strike="noStrike" spc="-1">
                <a:solidFill>
                  <a:schemeClr val="dk1"/>
                </a:solidFill>
                <a:latin typeface="Times New Roman"/>
                <a:ea typeface="Calibri"/>
              </a:rPr>
              <a:t>У Приватбанку.</a:t>
            </a:r>
            <a:endParaRPr lang="uk-UA" sz="2800" b="0" strike="noStrike" spc="-1">
              <a:solidFill>
                <a:srgbClr val="000000"/>
              </a:solidFill>
              <a:latin typeface="Arial"/>
            </a:endParaRPr>
          </a:p>
          <a:p>
            <a:pPr marL="114480" indent="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2800" b="0" strike="noStrike" spc="-1">
                <a:solidFill>
                  <a:schemeClr val="dk1"/>
                </a:solidFill>
                <a:latin typeface="Times New Roman"/>
                <a:ea typeface="Calibri"/>
              </a:rPr>
              <a:t>У операторів мобільного зв'язку за допомогою технології Mobile ID.</a:t>
            </a:r>
            <a:endParaRPr lang="uk-UA" sz="2800" b="0" strike="noStrike" spc="-1">
              <a:solidFill>
                <a:srgbClr val="000000"/>
              </a:solidFill>
              <a:latin typeface="Arial"/>
            </a:endParaRPr>
          </a:p>
          <a:p>
            <a:pPr marL="114480" indent="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2800" b="0" strike="noStrike" spc="-1">
                <a:solidFill>
                  <a:schemeClr val="dk1"/>
                </a:solidFill>
                <a:latin typeface="Times New Roman"/>
                <a:ea typeface="Calibri"/>
              </a:rPr>
              <a:t>У платних надавачів електронних довірчих послуг (колишніх АЦСК), можна вибрати надавача зі списку надавачів електронних довірчих послуг  https://czo.gov.ua/ca-registry .</a:t>
            </a:r>
            <a:endParaRPr lang="uk-UA" sz="2800" b="0" strike="noStrike" spc="-1">
              <a:solidFill>
                <a:srgbClr val="000000"/>
              </a:solidFill>
              <a:latin typeface="Arial"/>
            </a:endParaRPr>
          </a:p>
          <a:p>
            <a:pPr marL="114480" indent="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uk-UA" sz="2800" b="0" strike="noStrike" spc="-1">
              <a:solidFill>
                <a:srgbClr val="000000"/>
              </a:solidFill>
              <a:latin typeface="Arial"/>
            </a:endParaRPr>
          </a:p>
          <a:p>
            <a:pPr marL="114480" indent="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uk-UA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2360" cy="1322280"/>
          </a:xfrm>
          <a:prstGeom prst="rect">
            <a:avLst/>
          </a:prstGeom>
          <a:solidFill>
            <a:srgbClr val="142C69"/>
          </a:solidFill>
          <a:ln w="12600">
            <a:solidFill>
              <a:srgbClr val="142C69"/>
            </a:solidFill>
            <a:miter/>
          </a:ln>
        </p:spPr>
        <p:txBody>
          <a:bodyPr lIns="91440" tIns="45720" rIns="91440" bIns="4572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3600" b="0" strike="noStrike" spc="-1">
                <a:solidFill>
                  <a:schemeClr val="lt1"/>
                </a:solidFill>
                <a:latin typeface="Times New Roman"/>
                <a:ea typeface="Times New Roman"/>
              </a:rPr>
              <a:t>Електронний підпис</a:t>
            </a:r>
            <a:endParaRPr lang="uk-UA" sz="36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305;p16"/>
          <p:cNvSpPr/>
          <p:nvPr/>
        </p:nvSpPr>
        <p:spPr>
          <a:xfrm>
            <a:off x="0" y="0"/>
            <a:ext cx="12188880" cy="1568160"/>
          </a:xfrm>
          <a:prstGeom prst="rect">
            <a:avLst/>
          </a:prstGeom>
          <a:solidFill>
            <a:srgbClr val="142C69"/>
          </a:solidFill>
          <a:ln w="25400">
            <a:solidFill>
              <a:srgbClr val="142C6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uk-UA" sz="1400" b="0" strike="noStrike" spc="-1">
              <a:solidFill>
                <a:schemeClr val="lt1"/>
              </a:solidFill>
              <a:latin typeface="Arial"/>
              <a:ea typeface="Arial"/>
            </a:endParaRPr>
          </a:p>
        </p:txBody>
      </p:sp>
      <p:sp>
        <p:nvSpPr>
          <p:cNvPr id="76" name="Google Shape;306;p16"/>
          <p:cNvSpPr/>
          <p:nvPr/>
        </p:nvSpPr>
        <p:spPr>
          <a:xfrm>
            <a:off x="736920" y="297720"/>
            <a:ext cx="10751040" cy="577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uk-UA" sz="3200" b="1" strike="noStrike" spc="-1">
                <a:solidFill>
                  <a:schemeClr val="lt1"/>
                </a:solidFill>
                <a:latin typeface="Verdana"/>
                <a:ea typeface="Verdana"/>
              </a:rPr>
              <a:t>Плата за подання тендерної пропозиції</a:t>
            </a: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Google Shape;308;p16"/>
          <p:cNvSpPr/>
          <p:nvPr/>
        </p:nvSpPr>
        <p:spPr>
          <a:xfrm>
            <a:off x="180000" y="1800000"/>
            <a:ext cx="11698560" cy="4358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uk-UA" sz="2000" b="1" i="1" strike="noStrike" spc="-1">
                <a:solidFill>
                  <a:srgbClr val="000000"/>
                </a:solidFill>
                <a:latin typeface="Verdana"/>
                <a:ea typeface="Verdana"/>
              </a:rPr>
              <a:t>Пункт 4 Постанови № 166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br>
              <a:rPr sz="2000"/>
            </a:br>
            <a:r>
              <a:rPr lang="uk-UA" sz="2000" b="0" strike="noStrike" spc="-1">
                <a:solidFill>
                  <a:srgbClr val="000000"/>
                </a:solidFill>
                <a:latin typeface="Verdana"/>
                <a:ea typeface="Verdana"/>
              </a:rPr>
              <a:t>За подання учасником тендерної пропозиції, справляється плата у розмірі (у разі</a:t>
            </a:r>
            <a:br>
              <a:rPr sz="2000"/>
            </a:br>
            <a:r>
              <a:rPr lang="uk-UA" sz="2000" b="0" strike="noStrike" spc="-1">
                <a:solidFill>
                  <a:srgbClr val="000000"/>
                </a:solidFill>
                <a:latin typeface="Verdana"/>
                <a:ea typeface="Verdana"/>
              </a:rPr>
              <a:t>якщо вартість закупівлі становить </a:t>
            </a:r>
            <a:r>
              <a:rPr lang="uk-UA" sz="2000" b="1" strike="noStrike" spc="-1">
                <a:solidFill>
                  <a:srgbClr val="000000"/>
                </a:solidFill>
                <a:latin typeface="Verdana"/>
                <a:ea typeface="Verdana"/>
              </a:rPr>
              <a:t>не більше ніж)</a:t>
            </a:r>
            <a:r>
              <a:rPr lang="uk-UA" sz="2000" b="0" strike="noStrike" spc="-1">
                <a:solidFill>
                  <a:srgbClr val="000000"/>
                </a:solidFill>
                <a:latin typeface="Verdana"/>
                <a:ea typeface="Verdana"/>
              </a:rPr>
              <a:t>:</a:t>
            </a:r>
            <a:br>
              <a:rPr sz="2000"/>
            </a:br>
            <a:r>
              <a:rPr lang="uk-UA" sz="2000" b="0" strike="noStrike" spc="-1">
                <a:solidFill>
                  <a:srgbClr val="000000"/>
                </a:solidFill>
                <a:latin typeface="Verdana"/>
                <a:ea typeface="Verdana"/>
              </a:rPr>
              <a:t>•</a:t>
            </a:r>
            <a:r>
              <a:rPr lang="uk-UA" sz="2000" b="1" strike="noStrike" spc="-1">
                <a:solidFill>
                  <a:srgbClr val="000000"/>
                </a:solidFill>
                <a:latin typeface="Verdana"/>
                <a:ea typeface="Verdana"/>
              </a:rPr>
              <a:t>20 тисяч гривень </a:t>
            </a:r>
            <a:r>
              <a:rPr lang="uk-UA" sz="2000" b="0" strike="noStrike" spc="-1">
                <a:solidFill>
                  <a:srgbClr val="000000"/>
                </a:solidFill>
                <a:latin typeface="Verdana"/>
                <a:ea typeface="Verdana"/>
              </a:rPr>
              <a:t>– 1 неоподаткований мінімум ДГ </a:t>
            </a:r>
            <a:r>
              <a:rPr lang="uk-UA" sz="2000" b="1" strike="noStrike" spc="-1">
                <a:solidFill>
                  <a:srgbClr val="000000"/>
                </a:solidFill>
                <a:latin typeface="Verdana"/>
                <a:ea typeface="Verdana"/>
              </a:rPr>
              <a:t>(17 грн без ПДВ);</a:t>
            </a:r>
            <a:br>
              <a:rPr sz="2000"/>
            </a:br>
            <a:r>
              <a:rPr lang="uk-UA" sz="2000" b="0" strike="noStrike" spc="-1">
                <a:solidFill>
                  <a:srgbClr val="000000"/>
                </a:solidFill>
                <a:latin typeface="Verdana"/>
                <a:ea typeface="Verdana"/>
              </a:rPr>
              <a:t>•</a:t>
            </a:r>
            <a:r>
              <a:rPr lang="uk-UA" sz="2000" b="1" strike="noStrike" spc="-1">
                <a:solidFill>
                  <a:srgbClr val="000000"/>
                </a:solidFill>
                <a:latin typeface="Verdana"/>
                <a:ea typeface="Verdana"/>
              </a:rPr>
              <a:t>50 тисяч гривень </a:t>
            </a:r>
            <a:r>
              <a:rPr lang="uk-UA" sz="2000" b="0" strike="noStrike" spc="-1">
                <a:solidFill>
                  <a:srgbClr val="000000"/>
                </a:solidFill>
                <a:latin typeface="Verdana"/>
                <a:ea typeface="Verdana"/>
              </a:rPr>
              <a:t>– 7 неоподаткованих мінімумів ДГ </a:t>
            </a:r>
            <a:r>
              <a:rPr lang="uk-UA" sz="2000" b="1" strike="noStrike" spc="-1">
                <a:solidFill>
                  <a:srgbClr val="000000"/>
                </a:solidFill>
                <a:latin typeface="Verdana"/>
                <a:ea typeface="Verdana"/>
              </a:rPr>
              <a:t>(119 грн  без ПДВ);</a:t>
            </a:r>
            <a:br>
              <a:rPr sz="2000"/>
            </a:br>
            <a:r>
              <a:rPr lang="uk-UA" sz="2000" b="0" strike="noStrike" spc="-1">
                <a:solidFill>
                  <a:srgbClr val="000000"/>
                </a:solidFill>
                <a:latin typeface="Verdana"/>
                <a:ea typeface="Verdana"/>
              </a:rPr>
              <a:t>•</a:t>
            </a:r>
            <a:r>
              <a:rPr lang="uk-UA" sz="2000" b="1" strike="noStrike" spc="-1">
                <a:solidFill>
                  <a:srgbClr val="000000"/>
                </a:solidFill>
                <a:latin typeface="Verdana"/>
                <a:ea typeface="Verdana"/>
              </a:rPr>
              <a:t>200 тисяч гривень </a:t>
            </a:r>
            <a:r>
              <a:rPr lang="uk-UA" sz="2000" b="0" strike="noStrike" spc="-1">
                <a:solidFill>
                  <a:srgbClr val="000000"/>
                </a:solidFill>
                <a:latin typeface="Verdana"/>
                <a:ea typeface="Verdana"/>
              </a:rPr>
              <a:t>– 20 неоподаткованих мінімумів ДГ </a:t>
            </a:r>
            <a:r>
              <a:rPr lang="uk-UA" sz="2000" b="1" strike="noStrike" spc="-1">
                <a:solidFill>
                  <a:srgbClr val="000000"/>
                </a:solidFill>
                <a:latin typeface="Verdana"/>
                <a:ea typeface="Verdana"/>
              </a:rPr>
              <a:t>(340 грн без ПДВ);</a:t>
            </a:r>
            <a:br>
              <a:rPr sz="2000"/>
            </a:br>
            <a:r>
              <a:rPr lang="uk-UA" sz="2000" b="0" strike="noStrike" spc="-1">
                <a:solidFill>
                  <a:srgbClr val="000000"/>
                </a:solidFill>
                <a:latin typeface="Verdana"/>
                <a:ea typeface="Verdana"/>
              </a:rPr>
              <a:t>•</a:t>
            </a:r>
            <a:r>
              <a:rPr lang="uk-UA" sz="2000" b="1" strike="noStrike" spc="-1">
                <a:solidFill>
                  <a:srgbClr val="000000"/>
                </a:solidFill>
                <a:latin typeface="Verdana"/>
                <a:ea typeface="Verdana"/>
              </a:rPr>
              <a:t>1 мільйон гривень </a:t>
            </a:r>
            <a:r>
              <a:rPr lang="uk-UA" sz="2000" b="0" strike="noStrike" spc="-1">
                <a:solidFill>
                  <a:srgbClr val="000000"/>
                </a:solidFill>
                <a:latin typeface="Verdana"/>
                <a:ea typeface="Verdana"/>
              </a:rPr>
              <a:t>– 30 неоподаткованих мінімумів ДГ </a:t>
            </a:r>
            <a:r>
              <a:rPr lang="uk-UA" sz="2000" b="1" strike="noStrike" spc="-1">
                <a:solidFill>
                  <a:srgbClr val="000000"/>
                </a:solidFill>
                <a:latin typeface="Verdana"/>
                <a:ea typeface="Verdana"/>
              </a:rPr>
              <a:t>(510 грн без ПДВ);</a:t>
            </a:r>
            <a:br>
              <a:rPr sz="2000"/>
            </a:br>
            <a:r>
              <a:rPr lang="uk-UA" sz="2000" b="0" strike="noStrike" spc="-1">
                <a:solidFill>
                  <a:srgbClr val="000000"/>
                </a:solidFill>
                <a:latin typeface="Verdana"/>
                <a:ea typeface="Verdana"/>
              </a:rPr>
              <a:t>•</a:t>
            </a:r>
            <a:r>
              <a:rPr lang="uk-UA" sz="2000" b="1" strike="noStrike" spc="-1">
                <a:solidFill>
                  <a:srgbClr val="000000"/>
                </a:solidFill>
                <a:latin typeface="Verdana"/>
                <a:ea typeface="Verdana"/>
              </a:rPr>
              <a:t>більше 1 мільйона гривень </a:t>
            </a:r>
            <a:r>
              <a:rPr lang="uk-UA" sz="2000" b="0" strike="noStrike" spc="-1">
                <a:solidFill>
                  <a:srgbClr val="000000"/>
                </a:solidFill>
                <a:latin typeface="Verdana"/>
                <a:ea typeface="Verdana"/>
              </a:rPr>
              <a:t>– 100 неоподаткованих ДГ </a:t>
            </a:r>
            <a:r>
              <a:rPr lang="uk-UA" sz="2000" b="1" strike="noStrike" spc="-1">
                <a:solidFill>
                  <a:srgbClr val="000000"/>
                </a:solidFill>
                <a:latin typeface="Verdana"/>
                <a:ea typeface="Verdana"/>
              </a:rPr>
              <a:t>(1700 грн без ПДВ);</a:t>
            </a:r>
            <a:br>
              <a:rPr sz="2000"/>
            </a:br>
            <a:r>
              <a:rPr lang="uk-UA" sz="2000" b="0" strike="noStrike" spc="-1">
                <a:solidFill>
                  <a:srgbClr val="000000"/>
                </a:solidFill>
                <a:latin typeface="Verdana"/>
                <a:ea typeface="Verdana"/>
              </a:rPr>
              <a:t>•</a:t>
            </a:r>
            <a:r>
              <a:rPr lang="uk-UA" sz="2000" b="1" strike="noStrike" spc="-1">
                <a:solidFill>
                  <a:srgbClr val="000000"/>
                </a:solidFill>
                <a:latin typeface="Verdana"/>
                <a:ea typeface="Verdana"/>
              </a:rPr>
              <a:t>більше 4 мільйона гривень – </a:t>
            </a:r>
            <a:r>
              <a:rPr lang="uk-UA" sz="2000" b="0" strike="noStrike" spc="-1">
                <a:solidFill>
                  <a:srgbClr val="000000"/>
                </a:solidFill>
                <a:latin typeface="Verdana"/>
                <a:ea typeface="Verdana"/>
              </a:rPr>
              <a:t>200 неоподаткованих мінімумів ДГ</a:t>
            </a:r>
            <a:r>
              <a:rPr lang="uk-UA" sz="2000" b="1" strike="noStrike" spc="-1">
                <a:solidFill>
                  <a:srgbClr val="000000"/>
                </a:solidFill>
                <a:latin typeface="Verdana"/>
                <a:ea typeface="Verdana"/>
              </a:rPr>
              <a:t> (3400 грн без ПДВ).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br>
              <a:rPr sz="2000"/>
            </a:b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228;g13cb2fa4901_0_76"/>
          <p:cNvSpPr/>
          <p:nvPr/>
        </p:nvSpPr>
        <p:spPr>
          <a:xfrm>
            <a:off x="0" y="0"/>
            <a:ext cx="12188880" cy="1065960"/>
          </a:xfrm>
          <a:prstGeom prst="rect">
            <a:avLst/>
          </a:prstGeom>
          <a:solidFill>
            <a:srgbClr val="142C69"/>
          </a:solidFill>
          <a:ln w="12700">
            <a:solidFill>
              <a:srgbClr val="142C6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3600" b="0" strike="noStrike" spc="-1">
                <a:solidFill>
                  <a:schemeClr val="lt1"/>
                </a:solidFill>
                <a:latin typeface="Times New Roman"/>
                <a:ea typeface="Times New Roman"/>
              </a:rPr>
              <a:t>Пошук нових закупівлель</a:t>
            </a:r>
            <a:endParaRPr lang="uk-UA" sz="36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Google Shape;229;g13cb2fa4901_0_76"/>
          <p:cNvSpPr/>
          <p:nvPr/>
        </p:nvSpPr>
        <p:spPr>
          <a:xfrm>
            <a:off x="415080" y="1162080"/>
            <a:ext cx="11382120" cy="478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uk-UA" sz="1600" b="0" strike="noStrike" spc="-1">
              <a:solidFill>
                <a:schemeClr val="dk1"/>
              </a:solidFill>
              <a:latin typeface="Times New Roman"/>
              <a:ea typeface="Times New Roman"/>
            </a:endParaRPr>
          </a:p>
        </p:txBody>
      </p:sp>
      <p:pic>
        <p:nvPicPr>
          <p:cNvPr id="80" name="Рисунок 79"/>
          <p:cNvPicPr/>
          <p:nvPr/>
        </p:nvPicPr>
        <p:blipFill>
          <a:blip r:embed="rId2"/>
          <a:stretch/>
        </p:blipFill>
        <p:spPr>
          <a:xfrm>
            <a:off x="69480" y="1162080"/>
            <a:ext cx="12190320" cy="55184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213;g13cb2fa4901_0_62"/>
          <p:cNvSpPr/>
          <p:nvPr/>
        </p:nvSpPr>
        <p:spPr>
          <a:xfrm>
            <a:off x="0" y="0"/>
            <a:ext cx="12188880" cy="1065960"/>
          </a:xfrm>
          <a:prstGeom prst="rect">
            <a:avLst/>
          </a:prstGeom>
          <a:solidFill>
            <a:srgbClr val="142C69"/>
          </a:solidFill>
          <a:ln w="12700">
            <a:solidFill>
              <a:srgbClr val="142C6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4800" b="0" strike="noStrike" spc="-1">
                <a:solidFill>
                  <a:schemeClr val="lt1"/>
                </a:solidFill>
                <a:latin typeface="Times New Roman"/>
                <a:ea typeface="Times New Roman"/>
              </a:rPr>
              <a:t>Що таке класифікатор ДК, його структура?</a:t>
            </a:r>
            <a:endParaRPr lang="uk-UA" sz="4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2" name="Google Shape;214;g13cb2fa4901_0_62"/>
          <p:cNvSpPr/>
          <p:nvPr/>
        </p:nvSpPr>
        <p:spPr>
          <a:xfrm>
            <a:off x="415080" y="1162080"/>
            <a:ext cx="11382120" cy="478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endParaRPr lang="uk-UA" sz="1600" b="0" strike="noStrike" spc="-1">
              <a:solidFill>
                <a:schemeClr val="dk1"/>
              </a:solidFill>
              <a:latin typeface="Times New Roman"/>
              <a:ea typeface="Times New Roman"/>
            </a:endParaRPr>
          </a:p>
        </p:txBody>
      </p:sp>
      <p:sp>
        <p:nvSpPr>
          <p:cNvPr id="83" name="Google Shape;252;g13cb2fa4901_0_90"/>
          <p:cNvSpPr/>
          <p:nvPr/>
        </p:nvSpPr>
        <p:spPr>
          <a:xfrm>
            <a:off x="180000" y="1162080"/>
            <a:ext cx="11878560" cy="1859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t">
            <a:spAutoFit/>
          </a:bodyPr>
          <a:lstStyle/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uk-UA" sz="18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Класифікатор ДК 021:2015 визначає коди, які використовуються замовниками при оголошенні електронних тендерів. Ці коди допомагають учасникам тендерних процедур швидко знайти та оцінити тендери, які відповідають їхній діяльності чи спеціалізації.</a:t>
            </a:r>
            <a:endParaRPr lang="uk-UA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uk-UA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uk-UA" sz="18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Код класифікатора складається з розділів, груп, класів, категорій та деталізації.</a:t>
            </a:r>
            <a:endParaRPr lang="uk-UA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4" name="Рисунок 83"/>
          <p:cNvPicPr/>
          <p:nvPr/>
        </p:nvPicPr>
        <p:blipFill>
          <a:blip r:embed="rId2"/>
          <a:stretch/>
        </p:blipFill>
        <p:spPr>
          <a:xfrm>
            <a:off x="2340360" y="3060000"/>
            <a:ext cx="7648560" cy="3778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213;g13cb2fa4901_0_ 1"/>
          <p:cNvSpPr/>
          <p:nvPr/>
        </p:nvSpPr>
        <p:spPr>
          <a:xfrm>
            <a:off x="0" y="0"/>
            <a:ext cx="12188880" cy="1065960"/>
          </a:xfrm>
          <a:prstGeom prst="rect">
            <a:avLst/>
          </a:prstGeom>
          <a:solidFill>
            <a:srgbClr val="142C69"/>
          </a:solidFill>
          <a:ln w="12700">
            <a:solidFill>
              <a:srgbClr val="142C6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4800" b="0" strike="noStrike" spc="-1">
                <a:solidFill>
                  <a:schemeClr val="lt1"/>
                </a:solidFill>
                <a:latin typeface="Times New Roman"/>
                <a:ea typeface="Times New Roman"/>
              </a:rPr>
              <a:t>Механізм здійснення публічних закупівель</a:t>
            </a:r>
            <a:endParaRPr lang="uk-UA" sz="4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6" name="Google Shape;214;g13cb2fa4901_0_ 1"/>
          <p:cNvSpPr/>
          <p:nvPr/>
        </p:nvSpPr>
        <p:spPr>
          <a:xfrm>
            <a:off x="415080" y="1162080"/>
            <a:ext cx="11382120" cy="478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uk-UA" sz="1600" b="0" strike="noStrike" spc="-1">
              <a:solidFill>
                <a:schemeClr val="dk1"/>
              </a:solidFill>
              <a:latin typeface="Times New Roman"/>
              <a:ea typeface="Times New Roman"/>
            </a:endParaRPr>
          </a:p>
        </p:txBody>
      </p:sp>
      <p:sp>
        <p:nvSpPr>
          <p:cNvPr id="87" name="Google Shape;252;g13cb2fa4901_0_ 1"/>
          <p:cNvSpPr/>
          <p:nvPr/>
        </p:nvSpPr>
        <p:spPr>
          <a:xfrm>
            <a:off x="313200" y="1380960"/>
            <a:ext cx="11878560" cy="4420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uk-UA" sz="2000" b="0" strike="noStrike" spc="-1">
                <a:solidFill>
                  <a:srgbClr val="000000"/>
                </a:solidFill>
                <a:latin typeface="Times New Roman"/>
              </a:rPr>
              <a:t>1. Замовник, який має потребу в певному товарі, роботі чи послузі, оприлюднює в електронній системі закупівель (ProZorro) оголошення про проведення закупівлі, встановлюючи вимоги до учасника в тендерній документації або оголошенні про проведення спрощеної закупівлі.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z="2000" b="0" strike="noStrike" spc="-1">
                <a:solidFill>
                  <a:srgbClr val="000000"/>
                </a:solidFill>
                <a:latin typeface="Times New Roman"/>
              </a:rPr>
              <a:t>2. Згідно з вимогами замовника учасник готує відповідні документи (тендерну пропозицію / пропозицію), розраховує цінову пропозицію (ціна, з якою учасник виходить на аукціон), розміщує в електронній системі закупівель (ProZorro) готовий пакет документів (тендерну пропозицію / пропозицію) у визначений строк та в день проведення аукціону бере безпосередню участь в електронному аукціоні (якщо подано понад дві пропозиції у відкритих торгах).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z="2000" b="0" strike="noStrike" spc="-1">
                <a:solidFill>
                  <a:srgbClr val="000000"/>
                </a:solidFill>
                <a:latin typeface="Times New Roman"/>
              </a:rPr>
              <a:t>3. За результатами аукціону та розгляду тендерних пропозицій / пропозиції (у спрощеній закупівлі) замовник визначає переможця (постачальник, виконавець) та укладає договір про закупівлю, за умовами якого здійснюється його виконання.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uk-UA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111;p5"/>
          <p:cNvSpPr/>
          <p:nvPr/>
        </p:nvSpPr>
        <p:spPr>
          <a:xfrm>
            <a:off x="0" y="0"/>
            <a:ext cx="12188880" cy="1065960"/>
          </a:xfrm>
          <a:prstGeom prst="rect">
            <a:avLst/>
          </a:prstGeom>
          <a:solidFill>
            <a:srgbClr val="142C69"/>
          </a:solidFill>
          <a:ln w="12700">
            <a:solidFill>
              <a:srgbClr val="142C6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uk-UA" sz="3600" b="0" strike="noStrike" spc="-1">
                <a:solidFill>
                  <a:schemeClr val="lt1"/>
                </a:solidFill>
                <a:latin typeface="Times New Roman"/>
                <a:ea typeface="Times New Roman"/>
              </a:rPr>
              <a:t>Які бувають види тендерів? </a:t>
            </a:r>
            <a:endParaRPr lang="uk-UA" sz="36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Google Shape;112;p5"/>
          <p:cNvSpPr/>
          <p:nvPr/>
        </p:nvSpPr>
        <p:spPr>
          <a:xfrm>
            <a:off x="415080" y="1162080"/>
            <a:ext cx="11382120" cy="478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endParaRPr lang="uk-UA" sz="1600" b="0" strike="noStrike" spc="-1">
              <a:solidFill>
                <a:schemeClr val="dk1"/>
              </a:solidFill>
              <a:latin typeface="Times New Roman"/>
              <a:ea typeface="Times New Roman"/>
            </a:endParaRPr>
          </a:p>
        </p:txBody>
      </p:sp>
      <p:sp>
        <p:nvSpPr>
          <p:cNvPr id="90" name="Google Shape;115;p5"/>
          <p:cNvSpPr/>
          <p:nvPr/>
        </p:nvSpPr>
        <p:spPr>
          <a:xfrm>
            <a:off x="396720" y="1338480"/>
            <a:ext cx="10524960" cy="323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uk-UA" sz="2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Наразі більшість замовників (за деякими окремими виключеннями) здійснюються закупівлі у відповідності до Особливостей, затверджених Постановою 1178.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uk-UA" sz="2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Згідно із зазначеною постановою можна виокремити наступні види закупівель: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AutoNum type="arabicParenR"/>
              <a:tabLst>
                <a:tab pos="0" algn="l"/>
              </a:tabLst>
            </a:pPr>
            <a:r>
              <a:rPr lang="uk-UA" sz="2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Укладення прямого договору (допорогова закупівля)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AutoNum type="arabicParenR"/>
              <a:tabLst>
                <a:tab pos="0" algn="l"/>
              </a:tabLst>
            </a:pPr>
            <a:r>
              <a:rPr lang="uk-UA" sz="2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Спрощена закупівля за Наказом ДП «ПРОЗОРРО» від 20.10.2022 № 25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AutoNum type="arabicParenR"/>
              <a:tabLst>
                <a:tab pos="0" algn="l"/>
              </a:tabLst>
            </a:pPr>
            <a:r>
              <a:rPr lang="uk-UA" sz="2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Закупівля за допомогою електронного каталогу.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AutoNum type="arabicParenR"/>
              <a:tabLst>
                <a:tab pos="0" algn="l"/>
              </a:tabLst>
            </a:pPr>
            <a:r>
              <a:rPr lang="uk-UA" sz="2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Укладення прямого договору, у разі наявності виключень, визначених пунктом 13 Особливостей.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AutoNum type="arabicParenR"/>
              <a:tabLst>
                <a:tab pos="0" algn="l"/>
              </a:tabLst>
            </a:pPr>
            <a:r>
              <a:rPr lang="uk-UA" sz="2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Відкриті торги (з урахуванням Особливостей)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Прямоугольник 3"/>
          <p:cNvSpPr/>
          <p:nvPr/>
        </p:nvSpPr>
        <p:spPr>
          <a:xfrm>
            <a:off x="0" y="0"/>
            <a:ext cx="12188880" cy="762840"/>
          </a:xfrm>
          <a:prstGeom prst="rect">
            <a:avLst/>
          </a:prstGeom>
          <a:gradFill rotWithShape="0">
            <a:gsLst>
              <a:gs pos="0">
                <a:srgbClr val="071842"/>
              </a:gs>
              <a:gs pos="50000">
                <a:srgbClr val="0B235D"/>
              </a:gs>
              <a:gs pos="100000">
                <a:srgbClr val="0E286E"/>
              </a:gs>
            </a:gsLst>
            <a:lin ang="18900000"/>
          </a:gradFill>
          <a:ln>
            <a:solidFill>
              <a:srgbClr val="142C69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7000"/>
              </a:lnSpc>
              <a:spcAft>
                <a:spcPts val="799"/>
              </a:spcAft>
            </a:pPr>
            <a:r>
              <a:rPr lang="uk-UA" sz="3200" b="1" strike="noStrike" spc="-1">
                <a:solidFill>
                  <a:schemeClr val="lt1"/>
                </a:solidFill>
                <a:latin typeface="Arial"/>
                <a:ea typeface="Verdana"/>
              </a:rPr>
              <a:t>Вартісні межі за Особливостями та способи закупівлі</a:t>
            </a: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92" name="Таблица 1"/>
          <p:cNvGraphicFramePr/>
          <p:nvPr/>
        </p:nvGraphicFramePr>
        <p:xfrm>
          <a:off x="336240" y="1102320"/>
          <a:ext cx="11518920" cy="4673880"/>
        </p:xfrm>
        <a:graphic>
          <a:graphicData uri="http://schemas.openxmlformats.org/drawingml/2006/table">
            <a:tbl>
              <a:tblPr/>
              <a:tblGrid>
                <a:gridCol w="5490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28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49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b="1" strike="noStrike" spc="-1">
                          <a:solidFill>
                            <a:srgbClr val="323232"/>
                          </a:solidFill>
                          <a:latin typeface="Arial"/>
                          <a:ea typeface="Verdana"/>
                        </a:rPr>
                        <a:t>Вартісні межі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0400" marR="50400" anchor="ctr">
                    <a:lnL w="9360">
                      <a:solidFill>
                        <a:srgbClr val="D9D9D9"/>
                      </a:solidFill>
                      <a:prstDash val="solid"/>
                    </a:lnL>
                    <a:lnR w="9360">
                      <a:solidFill>
                        <a:srgbClr val="D9D9D9"/>
                      </a:solidFill>
                      <a:prstDash val="solid"/>
                    </a:lnR>
                    <a:lnT w="9360">
                      <a:solidFill>
                        <a:srgbClr val="D9D9D9"/>
                      </a:solidFill>
                      <a:prstDash val="solid"/>
                    </a:lnT>
                    <a:lnB w="9360">
                      <a:solidFill>
                        <a:srgbClr val="D9D9D9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b="1" strike="noStrike" spc="-1">
                          <a:solidFill>
                            <a:srgbClr val="323232"/>
                          </a:solidFill>
                          <a:latin typeface="Arial"/>
                          <a:ea typeface="Verdana"/>
                        </a:rPr>
                        <a:t>Спосіб закупівлі згідно з Особливостями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0400" marR="50400" anchor="ctr">
                    <a:lnL w="9360">
                      <a:solidFill>
                        <a:srgbClr val="D9D9D9"/>
                      </a:solidFill>
                      <a:prstDash val="solid"/>
                    </a:lnL>
                    <a:lnR w="9360">
                      <a:solidFill>
                        <a:srgbClr val="D9D9D9"/>
                      </a:solidFill>
                      <a:prstDash val="solid"/>
                    </a:lnR>
                    <a:lnT w="9360">
                      <a:solidFill>
                        <a:srgbClr val="D9D9D9"/>
                      </a:solidFill>
                      <a:prstDash val="solid"/>
                    </a:lnT>
                    <a:lnB w="9360">
                      <a:solidFill>
                        <a:srgbClr val="D9D9D9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8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400" b="1" strike="noStrike" spc="-1">
                          <a:solidFill>
                            <a:srgbClr val="323232"/>
                          </a:solidFill>
                          <a:latin typeface="Arial"/>
                          <a:ea typeface="Verdana"/>
                        </a:rPr>
                        <a:t>від 0,01 грн до 100 тис. грн 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400" b="0" i="1" strike="noStrike" spc="-1">
                          <a:solidFill>
                            <a:srgbClr val="323232"/>
                          </a:solidFill>
                          <a:latin typeface="Arial"/>
                          <a:ea typeface="Verdana"/>
                        </a:rPr>
                        <a:t>(товари та послуги, крім послуг з поточного ремонту)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0400" marR="50400" anchor="ctr">
                    <a:lnL w="9360">
                      <a:solidFill>
                        <a:srgbClr val="D9D9D9"/>
                      </a:solidFill>
                      <a:prstDash val="solid"/>
                    </a:lnL>
                    <a:lnR w="9360">
                      <a:solidFill>
                        <a:srgbClr val="D9D9D9"/>
                      </a:solidFill>
                      <a:prstDash val="solid"/>
                    </a:lnR>
                    <a:lnT w="9360">
                      <a:solidFill>
                        <a:srgbClr val="D9D9D9"/>
                      </a:solidFill>
                      <a:prstDash val="solid"/>
                    </a:lnT>
                    <a:lnB w="9360">
                      <a:solidFill>
                        <a:srgbClr val="D9D9D9"/>
                      </a:solidFill>
                      <a:prstDash val="soli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258840" indent="-79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58840" indent="-17928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pos="0" algn="l"/>
                        </a:tabLst>
                      </a:pPr>
                      <a:r>
                        <a:rPr lang="ru-RU" sz="2400" b="0" strike="noStrike" spc="-1">
                          <a:solidFill>
                            <a:srgbClr val="323232"/>
                          </a:solidFill>
                          <a:latin typeface="Arial"/>
                          <a:ea typeface="Verdana"/>
                        </a:rPr>
                        <a:t>«пряма» закупівля без використання електронної системи </a:t>
                      </a:r>
                      <a:r>
                        <a:rPr lang="ru-RU" sz="2400" b="1" strike="noStrike" spc="-1">
                          <a:solidFill>
                            <a:srgbClr val="323232"/>
                          </a:solidFill>
                          <a:latin typeface="Arial"/>
                          <a:ea typeface="Verdana"/>
                        </a:rPr>
                        <a:t>або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58840" indent="-179280" defTabSz="914400">
                        <a:lnSpc>
                          <a:spcPct val="100000"/>
                        </a:lnSpc>
                        <a:buClr>
                          <a:srgbClr val="323232"/>
                        </a:buClr>
                        <a:buFont typeface="Arial"/>
                        <a:buChar char="•"/>
                        <a:tabLst>
                          <a:tab pos="0" algn="l"/>
                        </a:tabLst>
                      </a:pPr>
                      <a:r>
                        <a:rPr lang="ru-RU" sz="2400" b="0" strike="noStrike" spc="-1">
                          <a:solidFill>
                            <a:srgbClr val="323232"/>
                          </a:solidFill>
                          <a:latin typeface="Arial"/>
                          <a:ea typeface="Verdana"/>
                        </a:rPr>
                        <a:t>спрощена закупівля </a:t>
                      </a:r>
                      <a:r>
                        <a:rPr lang="ru-RU" sz="2400" b="0" u="sng" strike="noStrike" spc="-1">
                          <a:solidFill>
                            <a:srgbClr val="0563C1"/>
                          </a:solidFill>
                          <a:uFillTx/>
                          <a:latin typeface="Arial"/>
                          <a:ea typeface="Verdana"/>
                          <a:hlinkClick r:id="rId3"/>
                        </a:rPr>
                        <a:t>за наказом ДП «</a:t>
                      </a:r>
                      <a:r>
                        <a:rPr lang="ru-RU" sz="2400" b="0" u="sng" strike="noStrike" spc="-1">
                          <a:solidFill>
                            <a:srgbClr val="0563C1"/>
                          </a:solidFill>
                          <a:uFillTx/>
                          <a:latin typeface="Arial"/>
                          <a:ea typeface="Verdana"/>
                          <a:hlinkClick r:id="rId3"/>
                        </a:rPr>
                        <a:t>Прозорро</a:t>
                      </a:r>
                      <a:r>
                        <a:rPr lang="ru-RU" sz="2400" b="0" u="sng" strike="noStrike" spc="-1">
                          <a:solidFill>
                            <a:srgbClr val="0563C1"/>
                          </a:solidFill>
                          <a:uFillTx/>
                          <a:latin typeface="Arial"/>
                          <a:ea typeface="Verdana"/>
                          <a:hlinkClick r:id="rId3"/>
                        </a:rPr>
                        <a:t>» № 25 </a:t>
                      </a:r>
                      <a:r>
                        <a:rPr lang="ru-RU" sz="2400" b="1" strike="noStrike" spc="-1">
                          <a:solidFill>
                            <a:srgbClr val="323232"/>
                          </a:solidFill>
                          <a:latin typeface="Arial"/>
                          <a:ea typeface="Verdana"/>
                        </a:rPr>
                        <a:t>або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58840" indent="-179280" defTabSz="9144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pos="0" algn="l"/>
                        </a:tabLst>
                      </a:pPr>
                      <a:r>
                        <a:rPr lang="ru-RU" sz="2400" b="0" strike="noStrike" spc="-1">
                          <a:solidFill>
                            <a:srgbClr val="323232"/>
                          </a:solidFill>
                          <a:latin typeface="Arial"/>
                          <a:ea typeface="Verdana"/>
                        </a:rPr>
                        <a:t>електронний каталог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0400" marR="50400" anchor="ctr">
                    <a:lnL w="9360">
                      <a:solidFill>
                        <a:srgbClr val="D9D9D9"/>
                      </a:solidFill>
                      <a:prstDash val="solid"/>
                    </a:lnL>
                    <a:lnR w="9360">
                      <a:solidFill>
                        <a:srgbClr val="D9D9D9"/>
                      </a:solidFill>
                      <a:prstDash val="solid"/>
                    </a:lnR>
                    <a:lnT w="9360">
                      <a:solidFill>
                        <a:srgbClr val="D9D9D9"/>
                      </a:solidFill>
                      <a:prstDash val="solid"/>
                    </a:lnT>
                    <a:lnB w="9360">
                      <a:solidFill>
                        <a:srgbClr val="D9D9D9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9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400" b="1" strike="noStrike" spc="-1">
                          <a:solidFill>
                            <a:srgbClr val="323232"/>
                          </a:solidFill>
                          <a:latin typeface="Arial"/>
                          <a:ea typeface="Verdana"/>
                        </a:rPr>
                        <a:t>від 0,01 грн до 200 тис. грн 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400" b="0" i="1" strike="noStrike" spc="-1">
                          <a:solidFill>
                            <a:srgbClr val="323232"/>
                          </a:solidFill>
                          <a:latin typeface="Arial"/>
                          <a:ea typeface="Verdana"/>
                        </a:rPr>
                        <a:t>(послуги з поточного ремонту)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0400" marR="50400" anchor="ctr">
                    <a:lnL w="9360">
                      <a:solidFill>
                        <a:srgbClr val="D9D9D9"/>
                      </a:solidFill>
                      <a:prstDash val="solid"/>
                    </a:lnL>
                    <a:lnR w="9360">
                      <a:solidFill>
                        <a:srgbClr val="D9D9D9"/>
                      </a:solidFill>
                      <a:prstDash val="solid"/>
                    </a:lnR>
                    <a:lnT w="9360">
                      <a:solidFill>
                        <a:srgbClr val="D9D9D9"/>
                      </a:solidFill>
                      <a:prstDash val="solid"/>
                    </a:lnT>
                    <a:lnB w="9360">
                      <a:solidFill>
                        <a:srgbClr val="D9D9D9"/>
                      </a:solidFill>
                      <a:prstDash val="soli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uk-UA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6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400" b="1" strike="noStrike" spc="-1">
                          <a:solidFill>
                            <a:srgbClr val="323232"/>
                          </a:solidFill>
                          <a:latin typeface="Arial"/>
                          <a:ea typeface="Verdana"/>
                        </a:rPr>
                        <a:t>від 0,01 грн до 1,5 млн грн 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400" b="0" i="1" strike="noStrike" spc="-1">
                          <a:solidFill>
                            <a:srgbClr val="323232"/>
                          </a:solidFill>
                          <a:latin typeface="Arial"/>
                          <a:ea typeface="Verdana"/>
                        </a:rPr>
                        <a:t>(роботи)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0400" marR="50400" anchor="ctr">
                    <a:lnL w="9360">
                      <a:solidFill>
                        <a:srgbClr val="D9D9D9"/>
                      </a:solidFill>
                      <a:prstDash val="solid"/>
                    </a:lnL>
                    <a:lnR w="9360">
                      <a:solidFill>
                        <a:srgbClr val="D9D9D9"/>
                      </a:solidFill>
                      <a:prstDash val="solid"/>
                    </a:lnR>
                    <a:lnT w="9360">
                      <a:solidFill>
                        <a:srgbClr val="D9D9D9"/>
                      </a:solidFill>
                      <a:prstDash val="solid"/>
                    </a:lnT>
                    <a:lnB w="9360">
                      <a:solidFill>
                        <a:srgbClr val="D9D9D9"/>
                      </a:solidFill>
                      <a:prstDash val="soli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uk-UA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Прямоугольник 3"/>
          <p:cNvSpPr/>
          <p:nvPr/>
        </p:nvSpPr>
        <p:spPr>
          <a:xfrm>
            <a:off x="0" y="0"/>
            <a:ext cx="12188880" cy="762840"/>
          </a:xfrm>
          <a:prstGeom prst="rect">
            <a:avLst/>
          </a:prstGeom>
          <a:gradFill rotWithShape="0">
            <a:gsLst>
              <a:gs pos="0">
                <a:srgbClr val="071842"/>
              </a:gs>
              <a:gs pos="50000">
                <a:srgbClr val="0B235D"/>
              </a:gs>
              <a:gs pos="100000">
                <a:srgbClr val="0E286E"/>
              </a:gs>
            </a:gsLst>
            <a:lin ang="18900000"/>
          </a:gradFill>
          <a:ln>
            <a:solidFill>
              <a:srgbClr val="142C69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7000"/>
              </a:lnSpc>
              <a:spcAft>
                <a:spcPts val="799"/>
              </a:spcAft>
            </a:pPr>
            <a:r>
              <a:rPr lang="uk-UA" sz="3200" b="1" strike="noStrike" spc="-1">
                <a:solidFill>
                  <a:schemeClr val="lt1"/>
                </a:solidFill>
                <a:latin typeface="Arial"/>
                <a:ea typeface="Verdana"/>
              </a:rPr>
              <a:t>Вартісні межі за Особливостями та способи закупівлі</a:t>
            </a: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94" name="Таблица 1"/>
          <p:cNvGraphicFramePr/>
          <p:nvPr/>
        </p:nvGraphicFramePr>
        <p:xfrm>
          <a:off x="336240" y="1004760"/>
          <a:ext cx="11518920" cy="5373360"/>
        </p:xfrm>
        <a:graphic>
          <a:graphicData uri="http://schemas.openxmlformats.org/drawingml/2006/table">
            <a:tbl>
              <a:tblPr/>
              <a:tblGrid>
                <a:gridCol w="5490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28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83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b="1" strike="noStrike" spc="-1">
                          <a:solidFill>
                            <a:srgbClr val="323232"/>
                          </a:solidFill>
                          <a:latin typeface="Arial"/>
                          <a:ea typeface="Verdana"/>
                        </a:rPr>
                        <a:t>Вартісні межі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0400" marR="50400" anchor="ctr">
                    <a:lnL w="9360">
                      <a:solidFill>
                        <a:srgbClr val="D9D9D9"/>
                      </a:solidFill>
                      <a:prstDash val="solid"/>
                    </a:lnL>
                    <a:lnR w="9360">
                      <a:solidFill>
                        <a:srgbClr val="D9D9D9"/>
                      </a:solidFill>
                      <a:prstDash val="solid"/>
                    </a:lnR>
                    <a:lnT w="9360">
                      <a:solidFill>
                        <a:srgbClr val="D9D9D9"/>
                      </a:solidFill>
                      <a:prstDash val="solid"/>
                    </a:lnT>
                    <a:lnB w="9360">
                      <a:solidFill>
                        <a:srgbClr val="D9D9D9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b="1" strike="noStrike" spc="-1">
                          <a:solidFill>
                            <a:srgbClr val="323232"/>
                          </a:solidFill>
                          <a:latin typeface="Arial"/>
                          <a:ea typeface="Verdana"/>
                        </a:rPr>
                        <a:t>Спосіб закупівлі згідно з Особливостями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0400" marR="50400" anchor="ctr">
                    <a:lnL w="9360">
                      <a:solidFill>
                        <a:srgbClr val="D9D9D9"/>
                      </a:solidFill>
                      <a:prstDash val="solid"/>
                    </a:lnL>
                    <a:lnR w="9360">
                      <a:solidFill>
                        <a:srgbClr val="D9D9D9"/>
                      </a:solidFill>
                      <a:prstDash val="solid"/>
                    </a:lnR>
                    <a:lnT w="9360">
                      <a:solidFill>
                        <a:srgbClr val="D9D9D9"/>
                      </a:solidFill>
                      <a:prstDash val="solid"/>
                    </a:lnT>
                    <a:lnB w="9360">
                      <a:solidFill>
                        <a:srgbClr val="D9D9D9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9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400" b="1" strike="noStrike" spc="-1">
                          <a:solidFill>
                            <a:srgbClr val="323232"/>
                          </a:solidFill>
                          <a:latin typeface="Arial"/>
                          <a:ea typeface="Verdana"/>
                        </a:rPr>
                        <a:t>від 100 тис. грн 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400" b="0" i="1" strike="noStrike" spc="-1">
                          <a:solidFill>
                            <a:srgbClr val="323232"/>
                          </a:solidFill>
                          <a:latin typeface="Arial"/>
                          <a:ea typeface="Verdana"/>
                        </a:rPr>
                        <a:t>(товари та послуги, крім послуг з поточного ремонту)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0400" marR="50400" anchor="ctr">
                    <a:lnL w="9360">
                      <a:solidFill>
                        <a:srgbClr val="D9D9D9"/>
                      </a:solidFill>
                      <a:prstDash val="solid"/>
                    </a:lnL>
                    <a:lnR w="9360">
                      <a:solidFill>
                        <a:srgbClr val="D9D9D9"/>
                      </a:solidFill>
                      <a:prstDash val="solid"/>
                    </a:lnR>
                    <a:lnT w="9360">
                      <a:solidFill>
                        <a:srgbClr val="D9D9D9"/>
                      </a:solidFill>
                      <a:prstDash val="solid"/>
                    </a:lnT>
                    <a:lnB w="9360">
                      <a:solidFill>
                        <a:srgbClr val="D9D9D9"/>
                      </a:solidFill>
                      <a:prstDash val="soli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258840" indent="126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pos="90360" algn="l"/>
                        </a:tabLst>
                      </a:pPr>
                      <a:r>
                        <a:rPr lang="ru-RU" sz="2400" b="0" strike="noStrike" spc="-1">
                          <a:solidFill>
                            <a:srgbClr val="323232"/>
                          </a:solidFill>
                          <a:latin typeface="Arial"/>
                          <a:ea typeface="Verdana"/>
                        </a:rPr>
                        <a:t> </a:t>
                      </a:r>
                      <a:r>
                        <a:rPr lang="ru-RU" sz="2400" b="0" strike="noStrike" spc="-1">
                          <a:solidFill>
                            <a:schemeClr val="dk1"/>
                          </a:solidFill>
                          <a:latin typeface="Arial"/>
                          <a:ea typeface="Verdana"/>
                        </a:rPr>
                        <a:t>відкриті торги </a:t>
                      </a:r>
                      <a:r>
                        <a:rPr lang="ru-RU" sz="2400" b="0" i="1" strike="noStrike" spc="-1">
                          <a:solidFill>
                            <a:schemeClr val="dk1"/>
                          </a:solidFill>
                          <a:latin typeface="Arial"/>
                          <a:ea typeface="Verdana"/>
                        </a:rPr>
                        <a:t>або</a:t>
                      </a:r>
                      <a:r>
                        <a:rPr lang="ru-RU" sz="2400" b="0" strike="noStrike" spc="-1">
                          <a:solidFill>
                            <a:schemeClr val="dk1"/>
                          </a:solidFill>
                          <a:latin typeface="Arial"/>
                          <a:ea typeface="Verdana"/>
                        </a:rPr>
                        <a:t> 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90360" algn="l"/>
                        </a:tabLst>
                      </a:pP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58840" indent="126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pos="90360" algn="l"/>
                        </a:tabLst>
                      </a:pPr>
                      <a:r>
                        <a:rPr lang="ru-RU" sz="2400" b="0" strike="noStrike" spc="-1">
                          <a:solidFill>
                            <a:schemeClr val="dk1"/>
                          </a:solidFill>
                          <a:latin typeface="Arial"/>
                          <a:ea typeface="Verdana"/>
                        </a:rPr>
                        <a:t> електронний каталог у разі закупівлі товару </a:t>
                      </a:r>
                      <a:r>
                        <a:rPr lang="ru-RU" sz="2400" b="0" i="1" strike="noStrike" spc="-1">
                          <a:solidFill>
                            <a:schemeClr val="dk1"/>
                          </a:solidFill>
                          <a:latin typeface="Arial"/>
                          <a:ea typeface="Verdana"/>
                        </a:rPr>
                        <a:t>або 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90360" algn="l"/>
                        </a:tabLst>
                      </a:pP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58840" indent="126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pos="90360" algn="l"/>
                        </a:tabLst>
                      </a:pPr>
                      <a:r>
                        <a:rPr lang="ru-RU" sz="2400" b="0" strike="noStrike" spc="-1">
                          <a:solidFill>
                            <a:schemeClr val="dk1"/>
                          </a:solidFill>
                          <a:latin typeface="Arial"/>
                          <a:ea typeface="Verdana"/>
                        </a:rPr>
                        <a:t>рамкові угоди у разі закупівлі товару або послуг </a:t>
                      </a:r>
                      <a:r>
                        <a:rPr lang="ru-RU" sz="2400" b="0" i="1" strike="noStrike" spc="-1">
                          <a:solidFill>
                            <a:schemeClr val="dk1"/>
                          </a:solidFill>
                          <a:latin typeface="Arial"/>
                          <a:ea typeface="Verdana"/>
                        </a:rPr>
                        <a:t>або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90360" algn="l"/>
                        </a:tabLst>
                      </a:pP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258840" indent="12600">
                        <a:lnSpc>
                          <a:spcPct val="10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pos="90360" algn="l"/>
                        </a:tabLst>
                      </a:pPr>
                      <a:r>
                        <a:rPr lang="ru-RU" sz="2400" b="0" strike="noStrike" spc="-1">
                          <a:solidFill>
                            <a:schemeClr val="dk1"/>
                          </a:solidFill>
                          <a:latin typeface="Arial"/>
                          <a:ea typeface="Verdana"/>
                        </a:rPr>
                        <a:t>“пряма закупівля” за виключеннями, що передбачені пунктом 13 Особливостей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0400" marR="50400" anchor="ctr">
                    <a:lnL w="9360">
                      <a:solidFill>
                        <a:srgbClr val="D9D9D9"/>
                      </a:solidFill>
                      <a:prstDash val="solid"/>
                    </a:lnL>
                    <a:lnR w="9360">
                      <a:solidFill>
                        <a:srgbClr val="D9D9D9"/>
                      </a:solidFill>
                      <a:prstDash val="solid"/>
                    </a:lnR>
                    <a:lnT w="9360">
                      <a:solidFill>
                        <a:srgbClr val="D9D9D9"/>
                      </a:solidFill>
                      <a:prstDash val="solid"/>
                    </a:lnT>
                    <a:lnB w="9360">
                      <a:solidFill>
                        <a:srgbClr val="D9D9D9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3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400" b="1" strike="noStrike" spc="-1">
                          <a:solidFill>
                            <a:srgbClr val="323232"/>
                          </a:solidFill>
                          <a:latin typeface="Arial"/>
                          <a:ea typeface="Verdana"/>
                        </a:rPr>
                        <a:t>від 200 тис. грн 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400" b="0" i="1" strike="noStrike" spc="-1">
                          <a:solidFill>
                            <a:srgbClr val="323232"/>
                          </a:solidFill>
                          <a:latin typeface="Arial"/>
                          <a:ea typeface="Verdana"/>
                        </a:rPr>
                        <a:t>(послуги з поточного ремонту)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0400" marR="50400" anchor="ctr">
                    <a:lnL w="9360">
                      <a:solidFill>
                        <a:srgbClr val="D9D9D9"/>
                      </a:solidFill>
                      <a:prstDash val="solid"/>
                    </a:lnL>
                    <a:lnR w="9360">
                      <a:solidFill>
                        <a:srgbClr val="D9D9D9"/>
                      </a:solidFill>
                      <a:prstDash val="solid"/>
                    </a:lnR>
                    <a:lnT w="9360">
                      <a:solidFill>
                        <a:srgbClr val="D9D9D9"/>
                      </a:solidFill>
                      <a:prstDash val="solid"/>
                    </a:lnT>
                    <a:lnB w="9360">
                      <a:solidFill>
                        <a:srgbClr val="D9D9D9"/>
                      </a:solidFill>
                      <a:prstDash val="soli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uk-UA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6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400" b="1" strike="noStrike" spc="-1">
                          <a:solidFill>
                            <a:srgbClr val="323232"/>
                          </a:solidFill>
                          <a:latin typeface="Arial"/>
                          <a:ea typeface="Verdana"/>
                        </a:rPr>
                        <a:t>від 1,5 млн грн 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400" b="0" i="1" strike="noStrike" spc="-1">
                          <a:solidFill>
                            <a:srgbClr val="323232"/>
                          </a:solidFill>
                          <a:latin typeface="Arial"/>
                          <a:ea typeface="Verdana"/>
                        </a:rPr>
                        <a:t>(роботи)</a:t>
                      </a:r>
                      <a:endParaRPr lang="uk-UA" sz="2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0400" marR="50400" anchor="ctr">
                    <a:lnL w="9360">
                      <a:solidFill>
                        <a:srgbClr val="D9D9D9"/>
                      </a:solidFill>
                      <a:prstDash val="solid"/>
                    </a:lnL>
                    <a:lnR w="9360">
                      <a:solidFill>
                        <a:srgbClr val="D9D9D9"/>
                      </a:solidFill>
                      <a:prstDash val="solid"/>
                    </a:lnR>
                    <a:lnT w="9360">
                      <a:solidFill>
                        <a:srgbClr val="D9D9D9"/>
                      </a:solidFill>
                      <a:prstDash val="solid"/>
                    </a:lnT>
                    <a:lnB w="9360">
                      <a:solidFill>
                        <a:srgbClr val="D9D9D9"/>
                      </a:solidFill>
                      <a:prstDash val="soli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uk-UA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137;p 1"/>
          <p:cNvSpPr/>
          <p:nvPr/>
        </p:nvSpPr>
        <p:spPr>
          <a:xfrm>
            <a:off x="0" y="0"/>
            <a:ext cx="12188880" cy="1065960"/>
          </a:xfrm>
          <a:prstGeom prst="rect">
            <a:avLst/>
          </a:prstGeom>
          <a:solidFill>
            <a:srgbClr val="142C69"/>
          </a:solidFill>
          <a:ln w="12700">
            <a:solidFill>
              <a:srgbClr val="142C6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uk-UA" sz="4400" b="0" strike="noStrike" spc="-1">
                <a:solidFill>
                  <a:schemeClr val="lt1"/>
                </a:solidFill>
                <a:latin typeface="Times New Roman"/>
                <a:ea typeface="Times New Roman"/>
              </a:rPr>
              <a:t>Предмет закупівлі</a:t>
            </a:r>
            <a:endParaRPr lang="uk-UA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96" name="Google Shape;138;p 1"/>
          <p:cNvSpPr/>
          <p:nvPr/>
        </p:nvSpPr>
        <p:spPr>
          <a:xfrm>
            <a:off x="415080" y="1162080"/>
            <a:ext cx="11382120" cy="478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uk-UA" sz="1600" b="0" strike="noStrike" spc="-1">
              <a:solidFill>
                <a:schemeClr val="dk1"/>
              </a:solidFill>
              <a:latin typeface="Times New Roman"/>
              <a:ea typeface="Times New Roman"/>
            </a:endParaRPr>
          </a:p>
        </p:txBody>
      </p:sp>
      <p:sp>
        <p:nvSpPr>
          <p:cNvPr id="97" name="Google Shape;141;p 1"/>
          <p:cNvSpPr/>
          <p:nvPr/>
        </p:nvSpPr>
        <p:spPr>
          <a:xfrm>
            <a:off x="545400" y="1162080"/>
            <a:ext cx="11251800" cy="5716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uk-UA" sz="2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	Всі види предмета закупівлі, що закуповуються замовником у межах процедур закупівлі, поділяються на:</a:t>
            </a:r>
            <a:endParaRPr lang="uk-UA" sz="2000" b="0" strike="noStrike" spc="-1">
              <a:solidFill>
                <a:srgbClr val="000000"/>
              </a:solidFill>
              <a:latin typeface="Times New Roman"/>
            </a:endParaRPr>
          </a:p>
          <a:p>
            <a:r>
              <a:rPr lang="uk-UA" sz="20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Товари</a:t>
            </a:r>
            <a:r>
              <a:rPr lang="uk-UA" sz="2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 — продукція, об’єкти будь-якого виду та призначення, у тому числі сировина, вироби, устаткування, технології, предмети у твердому, рідкому і газоподібному стані, а також послуги, пов’язані з постачанням таких товарів, якщо вартість таких послуг не перевищує вартості самих товарів (згідно  з пунктом 34 статті 1 Закону).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r>
              <a:rPr lang="uk-UA" sz="20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Послуги</a:t>
            </a:r>
            <a:r>
              <a:rPr lang="uk-UA" sz="2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 — будь-який предмет закупівлі, крім товарів і робіт, зокрема транспортні послуги, освоєння технологій, наукові дослідження, науково-дослідні або дослідно-конструкторські розробки, медичне та побутове обслуговування, лізинг, найм (оренда), а також фінансові та консультаційні послуги, поточний ремонт (згідно з пунктом 21 статті 1 Закону).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r>
              <a:rPr lang="uk-UA" sz="20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Роботи</a:t>
            </a:r>
            <a:r>
              <a:rPr lang="uk-UA" sz="2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 — проектування, будівництво нових, розширення, реконструкція, капітальний ремонт та реставрація існуючих об’єктів і споруд виробничого і невиробничого призначення, роботи з нормування в будівництві, геологорозвідувальні роботи, технічне переоснащення діючих підприємств та супровідні роботам послуги, у тому числі геодезичні роботи, буріння, сейсмічні дослідження, аеро- і супутникова фотозйомка та інші послуги, що включаються до кошторисної вартості робіт, якщо вартість таких послуг не перевищує вартості самих робіт» (згідно з пунктом 27 статті 1 Закону).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tabLst>
                <a:tab pos="0" algn="l"/>
              </a:tabLst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137;p8"/>
          <p:cNvSpPr/>
          <p:nvPr/>
        </p:nvSpPr>
        <p:spPr>
          <a:xfrm>
            <a:off x="0" y="0"/>
            <a:ext cx="12188880" cy="1065960"/>
          </a:xfrm>
          <a:prstGeom prst="rect">
            <a:avLst/>
          </a:prstGeom>
          <a:solidFill>
            <a:srgbClr val="142C69"/>
          </a:solidFill>
          <a:ln w="12700">
            <a:solidFill>
              <a:srgbClr val="142C6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uk-UA" sz="4400" b="0" strike="noStrike" spc="-1">
                <a:solidFill>
                  <a:schemeClr val="lt1"/>
                </a:solidFill>
                <a:latin typeface="Times New Roman"/>
                <a:ea typeface="Times New Roman"/>
              </a:rPr>
              <a:t>Спрощена закупівля</a:t>
            </a:r>
            <a:endParaRPr lang="uk-UA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Google Shape;138;p8"/>
          <p:cNvSpPr/>
          <p:nvPr/>
        </p:nvSpPr>
        <p:spPr>
          <a:xfrm>
            <a:off x="415080" y="1162080"/>
            <a:ext cx="11382120" cy="478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endParaRPr lang="uk-UA" sz="1600" b="0" strike="noStrike" spc="-1">
              <a:solidFill>
                <a:schemeClr val="dk1"/>
              </a:solidFill>
              <a:latin typeface="Times New Roman"/>
              <a:ea typeface="Times New Roman"/>
            </a:endParaRPr>
          </a:p>
        </p:txBody>
      </p:sp>
      <p:sp>
        <p:nvSpPr>
          <p:cNvPr id="100" name="Google Shape;141;p8"/>
          <p:cNvSpPr/>
          <p:nvPr/>
        </p:nvSpPr>
        <p:spPr>
          <a:xfrm>
            <a:off x="545400" y="1317240"/>
            <a:ext cx="11251800" cy="337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t">
            <a:spAutoFit/>
          </a:bodyPr>
          <a:lstStyle/>
          <a:p>
            <a:pPr algn="just">
              <a:lnSpc>
                <a:spcPct val="115000"/>
              </a:lnSpc>
              <a:tabLst>
                <a:tab pos="0" algn="l"/>
              </a:tabLst>
            </a:pPr>
            <a:r>
              <a:rPr lang="uk-UA" sz="24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Спрощена закупівля у відповідності до Наказу № 25 </a:t>
            </a:r>
            <a:endParaRPr lang="uk-UA" sz="24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tabLst>
                <a:tab pos="0" algn="l"/>
              </a:tabLst>
            </a:pPr>
            <a:r>
              <a:rPr lang="uk-UA" sz="2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Це переважно конкурентна закупівля, схожа за перебігом на відкриті торги з вартістю нижче порогів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tabLst>
                <a:tab pos="0" algn="l"/>
              </a:tabLst>
            </a:pPr>
            <a:r>
              <a:rPr lang="uk-UA" sz="2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Може здійснюватись за бажанням замовника, у разі здійснення закупівель нижче порогових вартостей: 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tabLst>
                <a:tab pos="0" algn="l"/>
              </a:tabLst>
            </a:pPr>
            <a:r>
              <a:rPr lang="uk-UA" sz="2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для товару та послуг (крім поточного ремонту)  – менше 100 тис грн;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tabLst>
                <a:tab pos="0" algn="l"/>
              </a:tabLst>
            </a:pPr>
            <a:r>
              <a:rPr lang="uk-UA" sz="2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для послуг з поточного ремонту – менше 200 тис грн;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tabLst>
                <a:tab pos="0" algn="l"/>
              </a:tabLst>
            </a:pPr>
            <a:r>
              <a:rPr lang="uk-UA" sz="2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для робіт – менше 1,5 млн грн.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tabLst>
                <a:tab pos="0" algn="l"/>
              </a:tabLst>
            </a:pPr>
            <a:endParaRPr lang="uk-UA" sz="24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tabLst>
                <a:tab pos="0" algn="l"/>
              </a:tabLst>
            </a:pPr>
            <a:endParaRPr lang="uk-UA" sz="1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1" name="Рисунок 100"/>
          <p:cNvPicPr/>
          <p:nvPr/>
        </p:nvPicPr>
        <p:blipFill>
          <a:blip r:embed="rId2"/>
          <a:stretch/>
        </p:blipFill>
        <p:spPr>
          <a:xfrm>
            <a:off x="1304640" y="4140000"/>
            <a:ext cx="9676080" cy="25189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145;g13cb2fa4901_0_111"/>
          <p:cNvSpPr/>
          <p:nvPr/>
        </p:nvSpPr>
        <p:spPr>
          <a:xfrm>
            <a:off x="415080" y="540000"/>
            <a:ext cx="11382120" cy="5628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uk-UA" sz="26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АGENDA </a:t>
            </a:r>
            <a:endParaRPr lang="uk-UA" sz="26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z="20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10.30-10.35  Вітання.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z="20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10.35-10.40  </a:t>
            </a:r>
            <a:r>
              <a:rPr lang="uk-UA" sz="20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Що таке публічні закупівлі? </a:t>
            </a:r>
            <a:r>
              <a:rPr lang="uk-UA" sz="2000" b="1" strike="noStrike" spc="-1">
                <a:solidFill>
                  <a:srgbClr val="000000"/>
                </a:solidFill>
                <a:latin typeface="Times New Roman"/>
                <a:ea typeface="Lucida Sans"/>
              </a:rPr>
              <a:t>Н</a:t>
            </a:r>
            <a:r>
              <a:rPr lang="uk-UA" sz="20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ормативне регулювання.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z="2000" b="1" strike="noStrike" spc="-1">
                <a:solidFill>
                  <a:srgbClr val="000000"/>
                </a:solidFill>
                <a:latin typeface="Times New Roman"/>
                <a:ea typeface="Lucida Sans"/>
              </a:rPr>
              <a:t>10.40-10.45 Щ</a:t>
            </a:r>
            <a:r>
              <a:rPr lang="uk-UA" sz="20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о таке Прозорро? </a:t>
            </a:r>
            <a:r>
              <a:rPr lang="uk-UA" sz="2000" b="1" strike="noStrike" spc="-1">
                <a:solidFill>
                  <a:srgbClr val="000000"/>
                </a:solidFill>
                <a:latin typeface="Times New Roman"/>
                <a:ea typeface="Lucida Sans"/>
              </a:rPr>
              <a:t>Х</a:t>
            </a:r>
            <a:r>
              <a:rPr lang="uk-UA" sz="20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то закуповує через Прозорро? Які кошти витрачає держава через Прозорро? </a:t>
            </a:r>
            <a:r>
              <a:rPr lang="uk-UA" sz="2000" b="1" strike="noStrike" spc="-1">
                <a:solidFill>
                  <a:srgbClr val="000000"/>
                </a:solidFill>
                <a:latin typeface="Times New Roman"/>
                <a:ea typeface="Lucida Sans"/>
              </a:rPr>
              <a:t>М</a:t>
            </a:r>
            <a:r>
              <a:rPr lang="uk-UA" sz="20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айданчики як інструмент для участі в закупівлях.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z="20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10.45-10.50 Як знайти потрібний тендер? Які бувають види закупівель?</a:t>
            </a:r>
            <a:br>
              <a:rPr sz="2000"/>
            </a:br>
            <a:r>
              <a:rPr lang="uk-UA" sz="20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10.50-11.00 Електронні каталоги Прозорро Маркет - найпрогресивніший інструмент держзакупівель. </a:t>
            </a:r>
            <a:br>
              <a:rPr sz="2000"/>
            </a:br>
            <a:r>
              <a:rPr lang="uk-UA" sz="20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11.00-11.10 Уряд зобовʼязав купувати державних замовників в Прозорро Маркет: про які товари йде мова? </a:t>
            </a:r>
            <a:br>
              <a:rPr sz="2000"/>
            </a:br>
            <a:r>
              <a:rPr lang="uk-UA" sz="20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11.10-11.20 Як пройти кваліфікацію та отримати можливість продавати в Прозорро Маркет. </a:t>
            </a:r>
            <a:br>
              <a:rPr sz="2000"/>
            </a:br>
            <a:r>
              <a:rPr lang="uk-UA" sz="20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11.20-11.30 Робота на майданчику: які сервіс та технічну підтримку отримають користувачі Е-Тендер.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z="20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11.30-12.00 Відповіді на запитання. 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15000"/>
              </a:lnSpc>
              <a:tabLst>
                <a:tab pos="0" algn="l"/>
              </a:tabLst>
            </a:pP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72;p10"/>
          <p:cNvSpPr/>
          <p:nvPr/>
        </p:nvSpPr>
        <p:spPr>
          <a:xfrm>
            <a:off x="0" y="0"/>
            <a:ext cx="12188880" cy="1065960"/>
          </a:xfrm>
          <a:prstGeom prst="rect">
            <a:avLst/>
          </a:prstGeom>
          <a:solidFill>
            <a:srgbClr val="142C69"/>
          </a:solidFill>
          <a:ln w="12700">
            <a:solidFill>
              <a:srgbClr val="142C6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uk-UA" sz="4400" b="0" strike="noStrike" spc="-1">
                <a:solidFill>
                  <a:schemeClr val="lt1"/>
                </a:solidFill>
                <a:latin typeface="Times New Roman"/>
                <a:ea typeface="Times New Roman"/>
              </a:rPr>
              <a:t>Спрощена закупівля</a:t>
            </a:r>
            <a:endParaRPr lang="uk-UA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" name="Google Shape;173;p10"/>
          <p:cNvSpPr/>
          <p:nvPr/>
        </p:nvSpPr>
        <p:spPr>
          <a:xfrm>
            <a:off x="415080" y="1162080"/>
            <a:ext cx="11382120" cy="478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endParaRPr lang="uk-UA" sz="1600" b="0" strike="noStrike" spc="-1">
              <a:solidFill>
                <a:schemeClr val="dk1"/>
              </a:solidFill>
              <a:latin typeface="Times New Roman"/>
              <a:ea typeface="Times New Roman"/>
            </a:endParaRPr>
          </a:p>
        </p:txBody>
      </p:sp>
      <p:sp>
        <p:nvSpPr>
          <p:cNvPr id="104" name="Google Shape;176;p10"/>
          <p:cNvSpPr/>
          <p:nvPr/>
        </p:nvSpPr>
        <p:spPr>
          <a:xfrm>
            <a:off x="446040" y="1272600"/>
            <a:ext cx="11382120" cy="3416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t">
            <a:spAutoFit/>
          </a:bodyPr>
          <a:lstStyle/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uk-UA" sz="2100" b="1" i="1" strike="noStrike" spc="-1" dirty="0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1. Ви маєте право на звернення до Замовника.</a:t>
            </a:r>
            <a:endParaRPr lang="uk-UA" sz="21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uk-UA" sz="2100" b="0" strike="noStrike" spc="-1" dirty="0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Період уточнень триває не менше трьох робочих днів. </a:t>
            </a:r>
            <a:endParaRPr lang="uk-UA" sz="21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uk-UA" sz="2100" b="0" strike="noStrike" spc="-1" dirty="0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В цей час постачальники мають право звернутись </a:t>
            </a:r>
            <a:r>
              <a:rPr lang="uk-UA" sz="2100" b="1" strike="noStrike" spc="-1" dirty="0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з питанням чи вимогою до Замовника.</a:t>
            </a:r>
            <a:endParaRPr lang="uk-UA" sz="21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uk-UA" sz="21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uk-UA" sz="2100" b="1" i="1" strike="noStrike" spc="-1" dirty="0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2. Для того, щоб закупівля відбулась достатньо однієї поданої пропозиції.</a:t>
            </a:r>
            <a:endParaRPr lang="uk-UA" sz="21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uk-UA" sz="21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uk-UA" sz="2100" b="1" i="1" strike="noStrike" spc="-1" dirty="0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3. </a:t>
            </a:r>
            <a:r>
              <a:rPr lang="ru-RU" sz="2100" b="1" i="1" spc="-1" dirty="0" err="1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М</a:t>
            </a:r>
            <a:r>
              <a:rPr lang="ru-RU" sz="2100" b="1" i="1" strike="noStrike" spc="-1" dirty="0" err="1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ожливість</a:t>
            </a:r>
            <a:r>
              <a:rPr lang="ru-RU" sz="2100" b="1" i="1" strike="noStrike" spc="-1" dirty="0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 в </a:t>
            </a:r>
            <a:r>
              <a:rPr lang="ru-RU" sz="2100" b="1" i="1" strike="noStrike" spc="-1" dirty="0" err="1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спрощеній</a:t>
            </a:r>
            <a:r>
              <a:rPr lang="ru-RU" sz="2100" b="1" i="1" strike="noStrike" spc="-1" dirty="0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 </a:t>
            </a:r>
            <a:r>
              <a:rPr lang="ru-RU" sz="2100" b="1" i="1" strike="noStrike" spc="-1" dirty="0" err="1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закупівлі</a:t>
            </a:r>
            <a:r>
              <a:rPr lang="ru-RU" sz="2100" b="1" i="1" strike="noStrike" spc="-1" dirty="0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 </a:t>
            </a:r>
            <a:r>
              <a:rPr lang="ru-RU" sz="2100" b="1" i="1" strike="noStrike" spc="-1" dirty="0" err="1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застосування</a:t>
            </a:r>
            <a:r>
              <a:rPr lang="ru-RU" sz="2100" b="1" i="1" strike="noStrike" spc="-1" dirty="0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 24 </a:t>
            </a:r>
            <a:r>
              <a:rPr lang="ru-RU" sz="2100" b="1" i="1" strike="noStrike" spc="-1" dirty="0" err="1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години</a:t>
            </a:r>
            <a:r>
              <a:rPr lang="ru-RU" sz="2100" b="1" i="1" strike="noStrike" spc="-1" dirty="0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 на </a:t>
            </a:r>
            <a:r>
              <a:rPr lang="ru-RU" sz="2100" b="1" i="1" strike="noStrike" spc="-1" dirty="0" err="1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виправлення</a:t>
            </a:r>
            <a:r>
              <a:rPr lang="ru-RU" sz="2100" b="1" i="1" strike="noStrike" spc="-1" dirty="0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 </a:t>
            </a:r>
            <a:r>
              <a:rPr lang="ru-RU" sz="2100" b="1" i="1" strike="noStrike" spc="-1" dirty="0" err="1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помилок</a:t>
            </a:r>
            <a:r>
              <a:rPr lang="ru-RU" sz="2100" b="1" i="1" strike="noStrike" spc="-1" dirty="0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 </a:t>
            </a:r>
            <a:r>
              <a:rPr lang="ru-RU" sz="2100" b="1" i="1" strike="noStrike" spc="-1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відсутнє</a:t>
            </a:r>
            <a:r>
              <a:rPr lang="uk-UA" sz="2100" b="1" i="1" strike="noStrike" spc="-1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.</a:t>
            </a:r>
            <a:endParaRPr lang="uk-UA" sz="21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uk-UA" sz="21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uk-UA" sz="2100" b="1" i="1" strike="noStrike" spc="-1" dirty="0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4. Право на оскарження рішень до АМКУ відсутнє.</a:t>
            </a:r>
            <a:endParaRPr lang="uk-UA" sz="21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213;g13cb2fa4901_0_62"/>
          <p:cNvSpPr/>
          <p:nvPr/>
        </p:nvSpPr>
        <p:spPr>
          <a:xfrm>
            <a:off x="0" y="0"/>
            <a:ext cx="12188880" cy="1065960"/>
          </a:xfrm>
          <a:prstGeom prst="rect">
            <a:avLst/>
          </a:prstGeom>
          <a:solidFill>
            <a:srgbClr val="142C69"/>
          </a:solidFill>
          <a:ln w="12700">
            <a:solidFill>
              <a:srgbClr val="142C6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uk-UA" sz="3600" b="0" strike="noStrike" spc="-1">
                <a:solidFill>
                  <a:schemeClr val="lt1"/>
                </a:solidFill>
                <a:latin typeface="Times New Roman"/>
                <a:ea typeface="Times New Roman"/>
              </a:rPr>
              <a:t>Відкриті торги</a:t>
            </a:r>
            <a:r>
              <a:rPr lang="en-US" sz="3600" b="0" strike="noStrike" spc="-1">
                <a:solidFill>
                  <a:schemeClr val="lt1"/>
                </a:solidFill>
                <a:latin typeface="Times New Roman"/>
                <a:ea typeface="Times New Roman"/>
              </a:rPr>
              <a:t> </a:t>
            </a:r>
            <a:r>
              <a:rPr lang="uk-UA" sz="3600" b="0" strike="noStrike" spc="-1">
                <a:solidFill>
                  <a:schemeClr val="lt1"/>
                </a:solidFill>
                <a:latin typeface="Times New Roman"/>
                <a:ea typeface="Times New Roman"/>
              </a:rPr>
              <a:t>з урахуванням Особливостей</a:t>
            </a:r>
            <a:endParaRPr lang="uk-UA" sz="36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6" name="Google Shape;214;g13cb2fa4901_0_62"/>
          <p:cNvSpPr/>
          <p:nvPr/>
        </p:nvSpPr>
        <p:spPr>
          <a:xfrm>
            <a:off x="415080" y="1162080"/>
            <a:ext cx="11382120" cy="478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endParaRPr lang="uk-UA" sz="1600" b="0" strike="noStrike" spc="-1">
              <a:solidFill>
                <a:schemeClr val="dk1"/>
              </a:solidFill>
              <a:latin typeface="Times New Roman"/>
              <a:ea typeface="Times New Roman"/>
            </a:endParaRPr>
          </a:p>
        </p:txBody>
      </p:sp>
      <p:sp>
        <p:nvSpPr>
          <p:cNvPr id="107" name="Google Shape;436;g13cb2fa4901_0_328"/>
          <p:cNvSpPr/>
          <p:nvPr/>
        </p:nvSpPr>
        <p:spPr>
          <a:xfrm>
            <a:off x="567720" y="1314720"/>
            <a:ext cx="11382120" cy="478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endParaRPr lang="uk-UA" sz="25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tabLst>
                <a:tab pos="0" algn="l"/>
              </a:tabLst>
            </a:pPr>
            <a:endParaRPr lang="uk-UA" sz="25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Google Shape;439;g13cb2fa4901_0_328"/>
          <p:cNvSpPr/>
          <p:nvPr/>
        </p:nvSpPr>
        <p:spPr>
          <a:xfrm>
            <a:off x="415080" y="1321920"/>
            <a:ext cx="11083320" cy="237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r>
              <a:rPr lang="uk-UA" sz="20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Відкриті торги є найпоширенішою  і основною процедурою.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uk-UA" sz="20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	Замовники здійснюють процедуру відкритих торгів у разі якщо: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r>
              <a:rPr lang="uk-UA" sz="20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 здійснюють закупівлі товарів і послуг (крім послуг з поточного ремонту), вартість яких становить або перевищує 100 тис. гривень;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	- послуг з поточного ремонту, вартість яких становить або перевищує 200 тис. гривень;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20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	-  робіт, вартість яких становить або перевищує 1,5 млн гривень</a:t>
            </a:r>
            <a:r>
              <a:rPr lang="uk-UA" sz="20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9" name="Рисунок 108"/>
          <p:cNvPicPr/>
          <p:nvPr/>
        </p:nvPicPr>
        <p:blipFill>
          <a:blip r:embed="rId2"/>
          <a:stretch/>
        </p:blipFill>
        <p:spPr>
          <a:xfrm>
            <a:off x="720000" y="3700440"/>
            <a:ext cx="10978920" cy="29584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213;g13cb2fa4901_0_62"/>
          <p:cNvSpPr/>
          <p:nvPr/>
        </p:nvSpPr>
        <p:spPr>
          <a:xfrm>
            <a:off x="0" y="0"/>
            <a:ext cx="12188880" cy="1065960"/>
          </a:xfrm>
          <a:prstGeom prst="rect">
            <a:avLst/>
          </a:prstGeom>
          <a:solidFill>
            <a:srgbClr val="142C69"/>
          </a:solidFill>
          <a:ln w="12700">
            <a:solidFill>
              <a:srgbClr val="142C6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uk-UA" sz="4400" b="0" strike="noStrike" spc="-1">
                <a:solidFill>
                  <a:schemeClr val="lt1"/>
                </a:solidFill>
                <a:latin typeface="Times New Roman"/>
                <a:ea typeface="Times New Roman"/>
              </a:rPr>
              <a:t>Відкриті торги</a:t>
            </a:r>
            <a:endParaRPr lang="uk-UA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Google Shape;214;g13cb2fa4901_0_62"/>
          <p:cNvSpPr/>
          <p:nvPr/>
        </p:nvSpPr>
        <p:spPr>
          <a:xfrm>
            <a:off x="415080" y="1162080"/>
            <a:ext cx="11382120" cy="478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endParaRPr lang="uk-UA" sz="1600" b="0" strike="noStrike" spc="-1">
              <a:solidFill>
                <a:schemeClr val="dk1"/>
              </a:solidFill>
              <a:latin typeface="Times New Roman"/>
              <a:ea typeface="Times New Roman"/>
            </a:endParaRPr>
          </a:p>
        </p:txBody>
      </p:sp>
      <p:sp>
        <p:nvSpPr>
          <p:cNvPr id="112" name="Google Shape;384;g13cb2fa4901_0_393"/>
          <p:cNvSpPr/>
          <p:nvPr/>
        </p:nvSpPr>
        <p:spPr>
          <a:xfrm>
            <a:off x="446040" y="1272600"/>
            <a:ext cx="11382120" cy="4343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t">
            <a:spAutoFit/>
          </a:bodyPr>
          <a:lstStyle/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uk-UA" sz="2100" b="1" i="1" strike="noStrike" spc="-1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1. Ви маєте право на звернення до Замовника не пізніше ніж за три дні до кінцевого строку подання пропозицій.</a:t>
            </a:r>
            <a:endParaRPr lang="uk-UA" sz="21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uk-UA" sz="21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ru-RU" sz="2100" b="1" i="1" strike="noStrike" spc="-1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2. Для того, щоб закупівля відбулась достатньо однієї поданої пропозиції.</a:t>
            </a:r>
            <a:endParaRPr lang="uk-UA" sz="21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uk-UA" sz="21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ru-RU" sz="2100" b="1" i="1" strike="noStrike" spc="-1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3. Учасники мають право виправити недоліки своєї тендерної пропозиції (більшість складових пропозиції, за деякими виключеннями).</a:t>
            </a:r>
            <a:endParaRPr lang="uk-UA" sz="21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uk-UA" sz="21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ru-RU" sz="2100" b="1" i="1" strike="noStrike" spc="-1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4. Аукціон </a:t>
            </a:r>
            <a:r>
              <a:rPr lang="ru-RU" sz="2100" b="1" i="1" u="sng" strike="noStrike" spc="-1">
                <a:solidFill>
                  <a:srgbClr val="202124"/>
                </a:solidFill>
                <a:highlight>
                  <a:srgbClr val="FFFFFF"/>
                </a:highlight>
                <a:uFillTx/>
                <a:latin typeface="Times New Roman"/>
                <a:ea typeface="Times New Roman"/>
              </a:rPr>
              <a:t>відбувається (опціонально закупівля може відбуватись без аукціону).</a:t>
            </a:r>
            <a:r>
              <a:rPr lang="ru-RU" sz="2100" b="1" i="1" strike="noStrike" spc="-1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. </a:t>
            </a:r>
            <a:endParaRPr lang="uk-UA" sz="21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uk-UA" sz="21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ru-RU" sz="2100" b="1" i="1" strike="noStrike" spc="-1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5. Наявне право на оскарження рішень до АМКУ.</a:t>
            </a:r>
            <a:endParaRPr lang="uk-UA" sz="21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uk-UA" sz="21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ru-RU" sz="2100" b="1" i="1" strike="noStrike" spc="-1">
                <a:solidFill>
                  <a:srgbClr val="202124"/>
                </a:solidFill>
                <a:highlight>
                  <a:srgbClr val="FFFFFF"/>
                </a:highlight>
                <a:latin typeface="Times New Roman"/>
                <a:ea typeface="Times New Roman"/>
              </a:rPr>
              <a:t>6. Наявне пояснення аномально низької ціни.</a:t>
            </a:r>
            <a:endParaRPr lang="uk-UA" sz="21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Прямоугольник 112"/>
          <p:cNvSpPr/>
          <p:nvPr/>
        </p:nvSpPr>
        <p:spPr>
          <a:xfrm>
            <a:off x="499320" y="900000"/>
            <a:ext cx="11266560" cy="144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endParaRPr lang="uk-UA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0" y="2294640"/>
            <a:ext cx="12145680" cy="2326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uk-UA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uk-UA" sz="22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1800000" y="2530440"/>
            <a:ext cx="8099640" cy="1789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uk-UA" sz="72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Дякую за увагу!</a:t>
            </a:r>
            <a:endParaRPr lang="uk-UA" sz="7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167;g13cb2fa4901_0_ 1"/>
          <p:cNvSpPr/>
          <p:nvPr/>
        </p:nvSpPr>
        <p:spPr>
          <a:xfrm>
            <a:off x="-23760" y="0"/>
            <a:ext cx="12188880" cy="1065960"/>
          </a:xfrm>
          <a:prstGeom prst="rect">
            <a:avLst/>
          </a:prstGeom>
          <a:solidFill>
            <a:srgbClr val="142C69"/>
          </a:solidFill>
          <a:ln w="12700">
            <a:solidFill>
              <a:srgbClr val="142C6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uk-UA" sz="4400" b="0" strike="noStrike" spc="-1">
                <a:solidFill>
                  <a:srgbClr val="FFFFFF"/>
                </a:solidFill>
                <a:latin typeface="Times New Roman"/>
                <a:ea typeface="Times New Roman"/>
              </a:rPr>
              <a:t>ПУБЛІЧНІ ЗАКУПІВЛІ</a:t>
            </a:r>
            <a:endParaRPr lang="uk-UA" sz="4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" name="Google Shape;168;g13cb2fa4901_0_ 1"/>
          <p:cNvSpPr/>
          <p:nvPr/>
        </p:nvSpPr>
        <p:spPr>
          <a:xfrm>
            <a:off x="415080" y="1162080"/>
            <a:ext cx="11382120" cy="478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uk-UA" sz="1600" b="0" strike="noStrike" spc="-1">
              <a:solidFill>
                <a:schemeClr val="dk1"/>
              </a:solidFill>
              <a:latin typeface="Times New Roman"/>
              <a:ea typeface="Times New Roman"/>
            </a:endParaRPr>
          </a:p>
        </p:txBody>
      </p:sp>
      <p:sp>
        <p:nvSpPr>
          <p:cNvPr id="52" name="Google Shape;171;g13cb2fa4901_0_ 1"/>
          <p:cNvSpPr/>
          <p:nvPr/>
        </p:nvSpPr>
        <p:spPr>
          <a:xfrm>
            <a:off x="391320" y="1080360"/>
            <a:ext cx="11358360" cy="638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uk-UA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15480" y="1980000"/>
            <a:ext cx="12297600" cy="2320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uk-UA" sz="3200" b="0" strike="noStrike" spc="-1">
                <a:solidFill>
                  <a:srgbClr val="000000"/>
                </a:solidFill>
                <a:latin typeface="Times New Roman"/>
                <a:ea typeface="Microsoft YaHei"/>
              </a:rPr>
              <a:t>це механізм взаємовідносин між замовниками та учасниками щодо розміщення державних контрактів на постачання товарів, надання послуг та виконання робіт відповідно до бюджетних призначень і здійснюється з метою задоволення державних потреб. </a:t>
            </a:r>
            <a:endParaRPr lang="uk-UA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167;g13cb2fa4901_0_27"/>
          <p:cNvSpPr/>
          <p:nvPr/>
        </p:nvSpPr>
        <p:spPr>
          <a:xfrm>
            <a:off x="-23760" y="0"/>
            <a:ext cx="12188880" cy="1065960"/>
          </a:xfrm>
          <a:prstGeom prst="rect">
            <a:avLst/>
          </a:prstGeom>
          <a:solidFill>
            <a:srgbClr val="142C69"/>
          </a:solidFill>
          <a:ln w="12700">
            <a:solidFill>
              <a:srgbClr val="142C6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uk-UA" sz="5400" b="0" strike="noStrike" spc="-1">
                <a:solidFill>
                  <a:schemeClr val="lt1"/>
                </a:solidFill>
                <a:latin typeface="Times New Roman"/>
                <a:ea typeface="Times New Roman"/>
              </a:rPr>
              <a:t>Нормативне регулювання</a:t>
            </a:r>
            <a:endParaRPr lang="uk-UA" sz="5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5" name="Google Shape;168;g13cb2fa4901_0_27"/>
          <p:cNvSpPr/>
          <p:nvPr/>
        </p:nvSpPr>
        <p:spPr>
          <a:xfrm>
            <a:off x="415080" y="1162080"/>
            <a:ext cx="11382120" cy="478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uk-UA" sz="1600" b="0" strike="noStrike" spc="-1">
              <a:solidFill>
                <a:schemeClr val="dk1"/>
              </a:solidFill>
              <a:latin typeface="Times New Roman"/>
              <a:ea typeface="Times New Roman"/>
            </a:endParaRPr>
          </a:p>
        </p:txBody>
      </p:sp>
      <p:sp>
        <p:nvSpPr>
          <p:cNvPr id="56" name="Google Shape;171;g13cb2fa4901_0_27"/>
          <p:cNvSpPr/>
          <p:nvPr/>
        </p:nvSpPr>
        <p:spPr>
          <a:xfrm>
            <a:off x="391320" y="1080360"/>
            <a:ext cx="11358360" cy="5331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Noto Sans Symbols"/>
              <a:buChar char="✔"/>
            </a:pPr>
            <a:r>
              <a:rPr lang="uk-UA" sz="16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Закон України «Про публічні закупівлі» від 25.12.2015 № 922-VIII;</a:t>
            </a:r>
            <a:endParaRPr lang="uk-UA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uk-UA" sz="1600" b="0" strike="noStrike" spc="-1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Noto Sans Symbols"/>
              <a:buChar char="✔"/>
            </a:pPr>
            <a:r>
              <a:rPr lang="uk-UA" sz="16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Постанова КМУ «Про затвердження особливостей здійснення публічних закупівель товарів, робіт і послуг для замовників, передбачених Законом України “Про публічні закупівлі”, на період дії правового режиму воєнного стану в Україні та протягом 90 днів з дня його припинення або скасування» від 12 жовтня 2022 р. № 1178;</a:t>
            </a:r>
            <a:endParaRPr lang="uk-UA" sz="16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uk-UA" sz="16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uk-UA" sz="1600" b="0" strike="noStrike" spc="-1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Noto Sans Symbols"/>
              <a:buChar char="✔"/>
              <a:tabLst>
                <a:tab pos="0" algn="l"/>
              </a:tabLst>
            </a:pPr>
            <a:r>
              <a:rPr lang="uk-UA" sz="16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Наказ ДП "Прозорро" від 20.10.2022 № 25 «Про затвердження Інструкції про порядок використання електронної системи закупівель у разі здійснення закупівель вартість яких є меншою за вартість, що встановлена в особливостях здійснення публічних закупівель товарів, робіт і послуг для замовників, передбачених Законом України “Про публічні закупівлі”, на період дії правового режиму воєнного стану в Україні та протягом 90 днів з дня його припинення або скасування та зупинення дії наказу ДП “ПРОЗОРРО” від 19.03.2019 року № 10 (зі змінами)».</a:t>
            </a:r>
            <a:endParaRPr lang="uk-UA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Noto Sans Symbols"/>
              <a:buChar char="✔"/>
              <a:tabLst>
                <a:tab pos="0" algn="l"/>
              </a:tabLst>
            </a:pPr>
            <a:r>
              <a:rPr lang="uk-UA" sz="16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«</a:t>
            </a:r>
            <a:r>
              <a:rPr lang="uk-UA" sz="14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НАКАЗИ  МІНЕКОНОМІКИ</a:t>
            </a:r>
            <a:endParaRPr lang="uk-UA" sz="1400" b="0" strike="noStrike" spc="-1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Noto Sans Symbols"/>
              <a:buChar char="✔"/>
              <a:tabLst>
                <a:tab pos="0" algn="l"/>
              </a:tabLst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«Про   затвердження національного    класифікатора   України   ДК   021:2015   та   скасування   національного класифікатора України ДК 021:2007» від 23.12.2015 № 1749;</a:t>
            </a:r>
            <a:endParaRPr lang="uk-UA" sz="1400" b="0" strike="noStrike" spc="-1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Noto Sans Symbols"/>
              <a:buChar char="✔"/>
              <a:tabLst>
                <a:tab pos="0" algn="l"/>
              </a:tabLst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«Про   затвердження   Порядку   визначення   предмета   закупівлі»   від   15.04.2020   №   708;</a:t>
            </a:r>
            <a:endParaRPr lang="uk-UA" sz="1400" b="0" strike="noStrike" spc="-1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Noto Sans Symbols"/>
              <a:buChar char="✔"/>
              <a:tabLst>
                <a:tab pos="0" algn="l"/>
              </a:tabLst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«Про затвердження примірної методики визначення очікуваної вартості предмета закупівлі» від 18.02.2020 № 275; </a:t>
            </a:r>
            <a:endParaRPr lang="uk-UA" sz="1400" b="0" strike="noStrike" spc="-1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Noto Sans Symbols"/>
              <a:buChar char="✔"/>
              <a:tabLst>
                <a:tab pos="0" algn="l"/>
              </a:tabLst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«Про затвердження Порядку розміщення інформації про публічні закупівлі» від 11.06.2020 № 1082;</a:t>
            </a:r>
            <a:endParaRPr lang="uk-UA" sz="1400" b="0" strike="noStrike" spc="-1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Noto Sans Symbols"/>
              <a:buChar char="✔"/>
              <a:tabLst>
                <a:tab pos="0" algn="l"/>
              </a:tabLst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«Про   затвердження Переліку формальних помилок» від 15.04.2020 № 710;</a:t>
            </a:r>
            <a:endParaRPr lang="uk-UA" sz="1400" b="0" strike="noStrike" spc="-1">
              <a:solidFill>
                <a:srgbClr val="000000"/>
              </a:solidFill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Noto Sans Symbols"/>
              <a:buChar char="✔"/>
              <a:tabLst>
                <a:tab pos="0" algn="l"/>
              </a:tabLst>
            </a:pPr>
            <a:r>
              <a:rPr lang="uk-UA" sz="14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«Про затвердження форми і Вимог до забезпечення тендерної пропозиції/пропозиції» від 14.12.2020 № 2628 </a:t>
            </a:r>
            <a:endParaRPr lang="uk-UA" sz="1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uk-UA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2360" cy="1322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>
              <a:buNone/>
            </a:pPr>
            <a:endParaRPr lang="uk-UA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2360" cy="4348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457200" indent="0">
              <a:lnSpc>
                <a:spcPct val="100000"/>
              </a:lnSpc>
              <a:spcBef>
                <a:spcPts val="1060"/>
              </a:spcBef>
              <a:buNone/>
              <a:tabLst>
                <a:tab pos="0" algn="l"/>
              </a:tabLst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marL="457200" indent="-343080">
              <a:lnSpc>
                <a:spcPct val="100000"/>
              </a:lnSpc>
              <a:spcBef>
                <a:spcPts val="106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uk-UA" sz="2000" b="0" strike="noStrike" spc="-1">
                <a:solidFill>
                  <a:schemeClr val="dk1"/>
                </a:solidFill>
                <a:latin typeface="Times New Roman"/>
                <a:ea typeface="NSimSun"/>
              </a:rPr>
              <a:t>До органів фінансового контролю за публічними закупівлями відносяться: Державна аудиторська служба, Рахункова палата, Антимонопольний комітет України.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marL="457200" indent="-343080">
              <a:lnSpc>
                <a:spcPct val="100000"/>
              </a:lnSpc>
              <a:spcBef>
                <a:spcPts val="106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uk-UA" sz="2000" b="0" strike="noStrike" spc="-1">
                <a:solidFill>
                  <a:schemeClr val="dk1"/>
                </a:solidFill>
                <a:latin typeface="Times New Roman"/>
                <a:ea typeface="NSimSun"/>
              </a:rPr>
              <a:t>Громадський контроль забезпечується через вільний доступ до всієї інформації щодо публічних закупівель, яка підлягає оприлюдненню відповідно до цього Закону, зокрема шляхом здійснення аналізу і моніторингу інформації, розміщеної в електронній системі закупівель, а також шляхом інформування через електронну систему закупівель або письмово органи, що уповноважені здійснювати контроль, про виявлені ознаки порушення (порушень) законодавства у сфері публічних закупівель.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Google Shape;167;g13cb2fa4901_0_27"/>
          <p:cNvSpPr/>
          <p:nvPr/>
        </p:nvSpPr>
        <p:spPr>
          <a:xfrm>
            <a:off x="838080" y="365040"/>
            <a:ext cx="10512360" cy="1457280"/>
          </a:xfrm>
          <a:prstGeom prst="rect">
            <a:avLst/>
          </a:prstGeom>
          <a:solidFill>
            <a:srgbClr val="142C69"/>
          </a:solidFill>
          <a:ln w="12700">
            <a:solidFill>
              <a:srgbClr val="142C6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uk-UA" sz="5400" b="0" strike="noStrike" spc="-1">
                <a:solidFill>
                  <a:schemeClr val="lt1"/>
                </a:solidFill>
                <a:latin typeface="Times New Roman"/>
                <a:ea typeface="Times New Roman"/>
              </a:rPr>
              <a:t>Контроль за публічними закупівлями</a:t>
            </a:r>
            <a:endParaRPr lang="uk-UA" sz="54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195;g13cb2fa4901_0_34"/>
          <p:cNvSpPr/>
          <p:nvPr/>
        </p:nvSpPr>
        <p:spPr>
          <a:xfrm>
            <a:off x="0" y="0"/>
            <a:ext cx="12188880" cy="1065960"/>
          </a:xfrm>
          <a:prstGeom prst="rect">
            <a:avLst/>
          </a:prstGeom>
          <a:solidFill>
            <a:srgbClr val="142C69"/>
          </a:solidFill>
          <a:ln w="12700">
            <a:solidFill>
              <a:srgbClr val="142C6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uk-UA" sz="5400" b="0" strike="noStrike" spc="-1">
                <a:solidFill>
                  <a:schemeClr val="lt1"/>
                </a:solidFill>
                <a:latin typeface="Times New Roman"/>
                <a:ea typeface="Times New Roman"/>
              </a:rPr>
              <a:t>Що таке Прозорро?</a:t>
            </a:r>
            <a:endParaRPr lang="uk-UA" sz="5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Google Shape;196;g13cb2fa4901_0_34"/>
          <p:cNvSpPr/>
          <p:nvPr/>
        </p:nvSpPr>
        <p:spPr>
          <a:xfrm>
            <a:off x="415080" y="1162080"/>
            <a:ext cx="11382120" cy="478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uk-UA" sz="1600" b="0" strike="noStrike" spc="-1">
              <a:solidFill>
                <a:schemeClr val="dk1"/>
              </a:solidFill>
              <a:latin typeface="Times New Roman"/>
              <a:ea typeface="Times New Roman"/>
            </a:endParaRPr>
          </a:p>
        </p:txBody>
      </p:sp>
      <p:sp>
        <p:nvSpPr>
          <p:cNvPr id="62" name="Google Shape;199;g13cb2fa4901_0_34"/>
          <p:cNvSpPr/>
          <p:nvPr/>
        </p:nvSpPr>
        <p:spPr>
          <a:xfrm>
            <a:off x="429480" y="1487160"/>
            <a:ext cx="4904640" cy="4390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t">
            <a:spAutoFit/>
          </a:bodyPr>
          <a:lstStyle/>
          <a:p>
            <a:pPr algn="just">
              <a:lnSpc>
                <a:spcPct val="115000"/>
              </a:lnSpc>
              <a:tabLst>
                <a:tab pos="0" algn="l"/>
              </a:tabLst>
            </a:pPr>
            <a:r>
              <a:rPr lang="uk-UA" sz="20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ProZorro </a:t>
            </a:r>
            <a:r>
              <a:rPr lang="uk-UA" sz="2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– </a:t>
            </a:r>
            <a:r>
              <a:rPr lang="ru-RU" sz="2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це онлайн-платформа, де державні та комунальні замовники оголошують тендери на закупівлю товарів, робіт і послуг, а представники бізнесу змагаються на торгах за можливість поставити це державі. 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tabLst>
                <a:tab pos="0" algn="l"/>
              </a:tabLst>
            </a:pPr>
            <a:r>
              <a:rPr lang="uk-UA" sz="2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Електронні майданчики- це частина системи </a:t>
            </a:r>
            <a:r>
              <a:rPr lang="en-US" sz="2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Prozorro</a:t>
            </a:r>
            <a:r>
              <a:rPr lang="uk-UA" sz="2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, через яку Замовник реєструється на майданчику, оголошує закупівлю, Інформація потрапляє до центральної бази даних  та дублюється на всіх майданчиках.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3" name="Рисунок 62"/>
          <p:cNvPicPr/>
          <p:nvPr/>
        </p:nvPicPr>
        <p:blipFill>
          <a:blip r:embed="rId2"/>
          <a:stretch/>
        </p:blipFill>
        <p:spPr>
          <a:xfrm>
            <a:off x="6120000" y="1440000"/>
            <a:ext cx="5938920" cy="4507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214;g13cb2fa4901_0_48"/>
          <p:cNvSpPr/>
          <p:nvPr/>
        </p:nvSpPr>
        <p:spPr>
          <a:xfrm>
            <a:off x="0" y="0"/>
            <a:ext cx="12188880" cy="1065960"/>
          </a:xfrm>
          <a:prstGeom prst="rect">
            <a:avLst/>
          </a:prstGeom>
          <a:solidFill>
            <a:srgbClr val="142C69"/>
          </a:solidFill>
          <a:ln w="12700">
            <a:solidFill>
              <a:srgbClr val="142C6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uk-UA" sz="4000" b="0" strike="noStrike" spc="-1">
                <a:solidFill>
                  <a:schemeClr val="lt1"/>
                </a:solidFill>
                <a:latin typeface="Times New Roman"/>
                <a:ea typeface="Times New Roman"/>
              </a:rPr>
              <a:t>ЗАМОВНИК, УЧАСНИК</a:t>
            </a:r>
            <a:endParaRPr lang="uk-UA" sz="4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Google Shape;215;g13cb2fa4901_0_48"/>
          <p:cNvSpPr/>
          <p:nvPr/>
        </p:nvSpPr>
        <p:spPr>
          <a:xfrm>
            <a:off x="415080" y="1162080"/>
            <a:ext cx="11382120" cy="478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uk-UA" sz="1600" b="0" strike="noStrike" spc="-1">
              <a:solidFill>
                <a:schemeClr val="dk1"/>
              </a:solidFill>
              <a:latin typeface="Times New Roman"/>
              <a:ea typeface="Times New Roman"/>
            </a:endParaRPr>
          </a:p>
        </p:txBody>
      </p:sp>
      <p:sp>
        <p:nvSpPr>
          <p:cNvPr id="66" name="Google Shape;218;g13cb2fa4901_0_48"/>
          <p:cNvSpPr/>
          <p:nvPr/>
        </p:nvSpPr>
        <p:spPr>
          <a:xfrm>
            <a:off x="555120" y="1162080"/>
            <a:ext cx="11165400" cy="4911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t">
            <a:spAutoFit/>
          </a:bodyPr>
          <a:lstStyle/>
          <a:p>
            <a:pPr algn="just">
              <a:lnSpc>
                <a:spcPct val="115000"/>
              </a:lnSpc>
              <a:tabLst>
                <a:tab pos="0" algn="l"/>
              </a:tabLst>
            </a:pPr>
            <a:r>
              <a:rPr lang="uk-UA" sz="22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У</a:t>
            </a:r>
            <a:r>
              <a:rPr lang="ru-RU" sz="22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сі</a:t>
            </a:r>
            <a:r>
              <a:rPr lang="ru-RU" sz="22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 </a:t>
            </a:r>
            <a:r>
              <a:rPr lang="ru-RU" sz="22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без винятку органи державної влади, місцевого самоврядування та соціального страхування, юридичні особи (підприємства, установи, організації) та їх об’єднання, які забезпечують потреби держави або територіальної громади.  є </a:t>
            </a:r>
            <a:r>
              <a:rPr lang="ru-RU" sz="22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замовниками</a:t>
            </a:r>
            <a:r>
              <a:rPr lang="ru-RU" sz="22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 в розумінні Закону та повинні здійснювати закупівлі товарів, робіт і послуг відповідно до норм, установлених даним Законом.</a:t>
            </a:r>
            <a:endParaRPr lang="uk-UA" sz="22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tabLst>
                <a:tab pos="0" algn="l"/>
              </a:tabLst>
            </a:pPr>
            <a:endParaRPr lang="uk-UA" sz="22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tabLst>
                <a:tab pos="0" algn="l"/>
              </a:tabLst>
            </a:pPr>
            <a:r>
              <a:rPr lang="uk-UA" sz="2200" b="1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Учасник процедури закупівлі </a:t>
            </a:r>
            <a:r>
              <a:rPr lang="uk-UA" sz="22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- </a:t>
            </a:r>
            <a:r>
              <a:rPr lang="uk-UA" sz="13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 </a:t>
            </a:r>
            <a:r>
              <a:rPr lang="uk-UA" sz="22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це підприємці різних форм власності та юридичного статусу (фізична особа, фізична особа — підприємець чи юридична особа тощо), які беруть участь у процедурі закупівлі шляхом подання тендерної пропозиції. </a:t>
            </a:r>
            <a:endParaRPr lang="uk-UA" sz="22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tabLst>
                <a:tab pos="0" algn="l"/>
              </a:tabLst>
            </a:pPr>
            <a:r>
              <a:rPr lang="uk-UA" sz="22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  Дочірні підприємства/компанії та/або філії без статусу юридичної особи не можуть від свого імені брати участь у процедурах закупівлі, а можуть це робити лише від імені юридичної особи. </a:t>
            </a:r>
            <a:endParaRPr lang="uk-UA" sz="22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uk-UA" sz="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242;g13cb2fa4901_0_55"/>
          <p:cNvSpPr/>
          <p:nvPr/>
        </p:nvSpPr>
        <p:spPr>
          <a:xfrm>
            <a:off x="0" y="0"/>
            <a:ext cx="12188880" cy="1065960"/>
          </a:xfrm>
          <a:prstGeom prst="rect">
            <a:avLst/>
          </a:prstGeom>
          <a:solidFill>
            <a:srgbClr val="142C69"/>
          </a:solidFill>
          <a:ln w="12700">
            <a:solidFill>
              <a:srgbClr val="142C6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uk-UA" sz="5400" b="0" strike="noStrike" spc="-1">
                <a:solidFill>
                  <a:schemeClr val="lt1"/>
                </a:solidFill>
                <a:latin typeface="Times New Roman"/>
                <a:ea typeface="Times New Roman"/>
              </a:rPr>
              <a:t>ДОПОМІЖНІ РЕУРСИ</a:t>
            </a:r>
            <a:endParaRPr lang="uk-UA" sz="5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" name="Google Shape;243;g13cb2fa4901_0_55"/>
          <p:cNvSpPr/>
          <p:nvPr/>
        </p:nvSpPr>
        <p:spPr>
          <a:xfrm>
            <a:off x="415080" y="1162080"/>
            <a:ext cx="11382120" cy="478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endParaRPr lang="uk-UA" sz="1600" b="0" strike="noStrike" spc="-1">
              <a:solidFill>
                <a:schemeClr val="dk1"/>
              </a:solidFill>
              <a:latin typeface="Times New Roman"/>
              <a:ea typeface="Times New Roman"/>
            </a:endParaRPr>
          </a:p>
        </p:txBody>
      </p:sp>
      <p:sp>
        <p:nvSpPr>
          <p:cNvPr id="69" name="Google Shape;246;g13cb2fa4901_0_55"/>
          <p:cNvSpPr/>
          <p:nvPr/>
        </p:nvSpPr>
        <p:spPr>
          <a:xfrm>
            <a:off x="708840" y="1398600"/>
            <a:ext cx="10896840" cy="4514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t">
            <a:spAutoFit/>
          </a:bodyPr>
          <a:lstStyle/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uk-UA" sz="20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Інформаційний ресурс infobox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uk-UA" sz="20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Модуль аналітики ВІ ProZorro </a:t>
            </a:r>
            <a:r>
              <a:rPr lang="uk-UA" sz="20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(допоможе визначити ринкові ціни на певний товар/послуги/роботи у Prozorro, сформувати звіт про свої закупівлі, оцінити успішність своїх закупівель та знайти проблемні моменти)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0" algn="l"/>
              </a:tabLst>
            </a:pPr>
            <a:r>
              <a:rPr lang="uk-UA" sz="20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Моніторинговий портал DoZorro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060"/>
              </a:spcBef>
              <a:tabLst>
                <a:tab pos="0" algn="l"/>
              </a:tabLst>
            </a:pPr>
            <a:r>
              <a:rPr lang="uk-UA" sz="20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Інформаційний ресурс Уповноваженого органу у сфері публічних закупівель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060"/>
              </a:spcBef>
              <a:tabLst>
                <a:tab pos="0" algn="l"/>
              </a:tabLst>
            </a:pPr>
            <a:r>
              <a:rPr lang="uk-UA" sz="20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youcontrol.com.ua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060"/>
              </a:spcBef>
              <a:tabLst>
                <a:tab pos="0" algn="l"/>
              </a:tabLst>
            </a:pPr>
            <a:r>
              <a:rPr lang="uk-UA" sz="20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opendatabot.ua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060"/>
              </a:spcBef>
              <a:tabLst>
                <a:tab pos="0" algn="l"/>
              </a:tabLst>
            </a:pPr>
            <a:r>
              <a:rPr lang="uk-UA" sz="2000" b="1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clarity-project.info</a:t>
            </a: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060"/>
              </a:spcBef>
              <a:tabLst>
                <a:tab pos="0" algn="l"/>
              </a:tabLst>
            </a:pPr>
            <a:endParaRPr lang="uk-UA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251;p11"/>
          <p:cNvSpPr/>
          <p:nvPr/>
        </p:nvSpPr>
        <p:spPr>
          <a:xfrm>
            <a:off x="0" y="0"/>
            <a:ext cx="12188880" cy="1065960"/>
          </a:xfrm>
          <a:prstGeom prst="rect">
            <a:avLst/>
          </a:prstGeom>
          <a:solidFill>
            <a:srgbClr val="142C69"/>
          </a:solidFill>
          <a:ln w="12700">
            <a:solidFill>
              <a:srgbClr val="142C69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uk-UA" sz="5400" b="0" strike="noStrike" spc="-1">
                <a:solidFill>
                  <a:schemeClr val="lt1"/>
                </a:solidFill>
                <a:latin typeface="Times New Roman"/>
                <a:ea typeface="Times New Roman"/>
              </a:rPr>
              <a:t>Реєстрація на майданчиках</a:t>
            </a:r>
            <a:endParaRPr lang="uk-UA" sz="54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Google Shape;252;p11"/>
          <p:cNvSpPr/>
          <p:nvPr/>
        </p:nvSpPr>
        <p:spPr>
          <a:xfrm>
            <a:off x="415080" y="1162080"/>
            <a:ext cx="11382120" cy="4785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endParaRPr lang="uk-UA" sz="1600" b="0" strike="noStrike" spc="-1">
              <a:solidFill>
                <a:schemeClr val="dk1"/>
              </a:solidFill>
              <a:latin typeface="Times New Roman"/>
              <a:ea typeface="Times New Roman"/>
            </a:endParaRPr>
          </a:p>
        </p:txBody>
      </p:sp>
      <p:sp>
        <p:nvSpPr>
          <p:cNvPr id="72" name="Google Shape;255;p11"/>
          <p:cNvSpPr/>
          <p:nvPr/>
        </p:nvSpPr>
        <p:spPr>
          <a:xfrm>
            <a:off x="563760" y="1915560"/>
            <a:ext cx="10536120" cy="312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t">
            <a:spAutoFit/>
          </a:bodyPr>
          <a:lstStyle/>
          <a:p>
            <a:pPr algn="just">
              <a:lnSpc>
                <a:spcPct val="115000"/>
              </a:lnSpc>
              <a:tabLst>
                <a:tab pos="0" algn="l"/>
              </a:tabLst>
            </a:pPr>
            <a:r>
              <a:rPr lang="uk-UA" sz="28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	Для того, щоб прийняти участь у публічних закупівлях, необхідно обрати майданчик та зареєструватися на ньому.</a:t>
            </a:r>
            <a:endParaRPr lang="uk-UA" sz="2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tabLst>
                <a:tab pos="0" algn="l"/>
              </a:tabLst>
            </a:pPr>
            <a:r>
              <a:rPr lang="uk-UA" sz="28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	Щоб уникнути проблем, краще обирати ще один майданчик (запасний), у разі технічних робіт на одному, подаємо пропозицію через другий.</a:t>
            </a:r>
            <a:endParaRPr lang="uk-UA" sz="2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15000"/>
              </a:lnSpc>
              <a:tabLst>
                <a:tab pos="0" algn="l"/>
              </a:tabLst>
            </a:pPr>
            <a:endParaRPr lang="uk-UA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2373</TotalTime>
  <Words>2057</Words>
  <Application>Microsoft Office PowerPoint</Application>
  <PresentationFormat>Широкоэкранный</PresentationFormat>
  <Paragraphs>170</Paragraphs>
  <Slides>23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1" baseType="lpstr">
      <vt:lpstr>Arial</vt:lpstr>
      <vt:lpstr>Calibri</vt:lpstr>
      <vt:lpstr>Noto Sans Symbols</vt:lpstr>
      <vt:lpstr>Symbol</vt:lpstr>
      <vt:lpstr>Times New Roman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Електронний підпис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userua15</dc:creator>
  <dc:description/>
  <cp:lastModifiedBy>User</cp:lastModifiedBy>
  <cp:revision>122</cp:revision>
  <dcterms:created xsi:type="dcterms:W3CDTF">2019-06-24T12:37:41Z</dcterms:created>
  <dcterms:modified xsi:type="dcterms:W3CDTF">2024-03-05T13:27:28Z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19</vt:i4>
  </property>
  <property fmtid="{D5CDD505-2E9C-101B-9397-08002B2CF9AE}" pid="3" name="PresentationFormat">
    <vt:lpwstr>Широкоэкранный</vt:lpwstr>
  </property>
  <property fmtid="{D5CDD505-2E9C-101B-9397-08002B2CF9AE}" pid="4" name="Slides">
    <vt:i4>21</vt:i4>
  </property>
</Properties>
</file>